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516" r:id="rId5"/>
    <p:sldId id="514" r:id="rId6"/>
    <p:sldId id="645" r:id="rId7"/>
    <p:sldId id="600" r:id="rId8"/>
    <p:sldId id="670" r:id="rId9"/>
    <p:sldId id="671" r:id="rId10"/>
    <p:sldId id="695" r:id="rId11"/>
    <p:sldId id="719" r:id="rId12"/>
    <p:sldId id="743" r:id="rId13"/>
    <p:sldId id="744" r:id="rId14"/>
    <p:sldId id="745" r:id="rId15"/>
    <p:sldId id="747" r:id="rId16"/>
    <p:sldId id="746" r:id="rId17"/>
    <p:sldId id="748" r:id="rId18"/>
    <p:sldId id="750" r:id="rId19"/>
    <p:sldId id="751" r:id="rId20"/>
    <p:sldId id="752" r:id="rId21"/>
    <p:sldId id="755" r:id="rId22"/>
    <p:sldId id="756" r:id="rId23"/>
    <p:sldId id="753" r:id="rId24"/>
    <p:sldId id="754" r:id="rId25"/>
    <p:sldId id="757" r:id="rId26"/>
    <p:sldId id="758" r:id="rId27"/>
    <p:sldId id="759" r:id="rId28"/>
    <p:sldId id="760" r:id="rId29"/>
  </p:sldIdLst>
  <p:sldSz cx="9144000" cy="5143500"/>
  <p:notesSz cx="6858000" cy="9144000"/>
  <p:custDataLst>
    <p:tags r:id="rId3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9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92"/>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gs" Target="tags/tag50.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fld>
            <a:endParaRPr lang="zh-TW"/>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fld>
            <a:endParaRPr lang="zh-TW"/>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fld>
            <a:endParaRPr lang="zh-TW"/>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fld>
            <a:endParaRPr lang="zh-TW"/>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fld>
            <a:endParaRPr lang="zh-TW"/>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fld>
            <a:endParaRPr lang="zh-TW"/>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fld>
            <a:endParaRPr lang="zh-TW"/>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fld>
            <a:endParaRPr lang="zh-TW"/>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fld>
            <a:endParaRPr lang="zh-TW"/>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fld>
            <a:endParaRPr lang="zh-TW"/>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fld>
            <a:endParaRPr lang="zh-TW"/>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fld>
            <a:endParaRPr lang="zh-TW"/>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8.png"/><Relationship Id="rId3" Type="http://schemas.openxmlformats.org/officeDocument/2006/relationships/tags" Target="../tags/tag20.xml"/><Relationship Id="rId2" Type="http://schemas.openxmlformats.org/officeDocument/2006/relationships/image" Target="../media/image17.png"/><Relationship Id="rId1" Type="http://schemas.openxmlformats.org/officeDocument/2006/relationships/tags" Target="../tags/tag19.xml"/></Relationships>
</file>

<file path=ppt/slides/_rels/slide11.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image" Target="../media/image22.png"/><Relationship Id="rId7" Type="http://schemas.openxmlformats.org/officeDocument/2006/relationships/tags" Target="../tags/tag24.xml"/><Relationship Id="rId6" Type="http://schemas.openxmlformats.org/officeDocument/2006/relationships/image" Target="../media/image21.png"/><Relationship Id="rId5" Type="http://schemas.openxmlformats.org/officeDocument/2006/relationships/tags" Target="../tags/tag23.xml"/><Relationship Id="rId4" Type="http://schemas.openxmlformats.org/officeDocument/2006/relationships/image" Target="../media/image20.png"/><Relationship Id="rId3" Type="http://schemas.openxmlformats.org/officeDocument/2006/relationships/tags" Target="../tags/tag22.xml"/><Relationship Id="rId2" Type="http://schemas.openxmlformats.org/officeDocument/2006/relationships/image" Target="../media/image19.png"/><Relationship Id="rId11" Type="http://schemas.openxmlformats.org/officeDocument/2006/relationships/slideLayout" Target="../slideLayouts/slideLayout3.xml"/><Relationship Id="rId10" Type="http://schemas.openxmlformats.org/officeDocument/2006/relationships/image" Target="../media/image23.png"/><Relationship Id="rId1" Type="http://schemas.openxmlformats.org/officeDocument/2006/relationships/tags" Target="../tags/tag21.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5.png"/><Relationship Id="rId3" Type="http://schemas.openxmlformats.org/officeDocument/2006/relationships/tags" Target="../tags/tag27.xml"/><Relationship Id="rId2" Type="http://schemas.openxmlformats.org/officeDocument/2006/relationships/image" Target="../media/image24.png"/><Relationship Id="rId1" Type="http://schemas.openxmlformats.org/officeDocument/2006/relationships/tags" Target="../tags/tag26.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8.png"/><Relationship Id="rId3" Type="http://schemas.openxmlformats.org/officeDocument/2006/relationships/tags" Target="../tags/tag29.xml"/><Relationship Id="rId2" Type="http://schemas.openxmlformats.org/officeDocument/2006/relationships/image" Target="../media/image17.png"/><Relationship Id="rId1" Type="http://schemas.openxmlformats.org/officeDocument/2006/relationships/tags" Target="../tags/tag28.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8.png"/><Relationship Id="rId3" Type="http://schemas.openxmlformats.org/officeDocument/2006/relationships/tags" Target="../tags/tag31.xml"/><Relationship Id="rId2" Type="http://schemas.openxmlformats.org/officeDocument/2006/relationships/image" Target="../media/image17.png"/><Relationship Id="rId1" Type="http://schemas.openxmlformats.org/officeDocument/2006/relationships/tags" Target="../tags/tag30.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7.png"/><Relationship Id="rId3" Type="http://schemas.openxmlformats.org/officeDocument/2006/relationships/tags" Target="../tags/tag33.xml"/><Relationship Id="rId2" Type="http://schemas.openxmlformats.org/officeDocument/2006/relationships/image" Target="../media/image26.png"/><Relationship Id="rId1" Type="http://schemas.openxmlformats.org/officeDocument/2006/relationships/tags" Target="../tags/tag32.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tags" Target="../tags/tag36.xml"/><Relationship Id="rId4" Type="http://schemas.openxmlformats.org/officeDocument/2006/relationships/image" Target="../media/image29.png"/><Relationship Id="rId3" Type="http://schemas.openxmlformats.org/officeDocument/2006/relationships/tags" Target="../tags/tag35.xml"/><Relationship Id="rId2" Type="http://schemas.openxmlformats.org/officeDocument/2006/relationships/image" Target="../media/image28.png"/><Relationship Id="rId1" Type="http://schemas.openxmlformats.org/officeDocument/2006/relationships/tags" Target="../tags/tag34.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2.png"/><Relationship Id="rId3" Type="http://schemas.openxmlformats.org/officeDocument/2006/relationships/tags" Target="../tags/tag38.xml"/><Relationship Id="rId2" Type="http://schemas.openxmlformats.org/officeDocument/2006/relationships/image" Target="../media/image31.png"/><Relationship Id="rId1" Type="http://schemas.openxmlformats.org/officeDocument/2006/relationships/tags" Target="../tags/tag3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tags" Target="../tags/tag39.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5.png"/><Relationship Id="rId3" Type="http://schemas.openxmlformats.org/officeDocument/2006/relationships/tags" Target="../tags/tag41.xml"/><Relationship Id="rId2" Type="http://schemas.openxmlformats.org/officeDocument/2006/relationships/image" Target="../media/image34.png"/><Relationship Id="rId1" Type="http://schemas.openxmlformats.org/officeDocument/2006/relationships/tags" Target="../tags/tag40.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4.png"/><Relationship Id="rId6" Type="http://schemas.openxmlformats.org/officeDocument/2006/relationships/tags" Target="../tags/tag5.xml"/><Relationship Id="rId5" Type="http://schemas.openxmlformats.org/officeDocument/2006/relationships/image" Target="../media/image3.png"/><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2.png"/><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7.png"/><Relationship Id="rId3" Type="http://schemas.openxmlformats.org/officeDocument/2006/relationships/tags" Target="../tags/tag43.xml"/><Relationship Id="rId2" Type="http://schemas.openxmlformats.org/officeDocument/2006/relationships/image" Target="../media/image36.png"/><Relationship Id="rId1" Type="http://schemas.openxmlformats.org/officeDocument/2006/relationships/tags" Target="../tags/tag4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tags" Target="../tags/tag46.xml"/><Relationship Id="rId4" Type="http://schemas.openxmlformats.org/officeDocument/2006/relationships/image" Target="../media/image39.png"/><Relationship Id="rId3" Type="http://schemas.openxmlformats.org/officeDocument/2006/relationships/tags" Target="../tags/tag45.xml"/><Relationship Id="rId2" Type="http://schemas.openxmlformats.org/officeDocument/2006/relationships/image" Target="../media/image38.png"/><Relationship Id="rId1" Type="http://schemas.openxmlformats.org/officeDocument/2006/relationships/tags" Target="../tags/tag44.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tags" Target="../tags/tag49.xml"/><Relationship Id="rId4" Type="http://schemas.openxmlformats.org/officeDocument/2006/relationships/image" Target="../media/image42.png"/><Relationship Id="rId3" Type="http://schemas.openxmlformats.org/officeDocument/2006/relationships/tags" Target="../tags/tag48.xml"/><Relationship Id="rId2" Type="http://schemas.openxmlformats.org/officeDocument/2006/relationships/image" Target="../media/image41.png"/><Relationship Id="rId1" Type="http://schemas.openxmlformats.org/officeDocument/2006/relationships/tags" Target="../tags/tag4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6.png"/><Relationship Id="rId3" Type="http://schemas.openxmlformats.org/officeDocument/2006/relationships/tags" Target="../tags/tag7.xml"/><Relationship Id="rId2" Type="http://schemas.openxmlformats.org/officeDocument/2006/relationships/image" Target="../media/image5.png"/><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tags" Target="../tags/tag12.xml"/><Relationship Id="rId4" Type="http://schemas.openxmlformats.org/officeDocument/2006/relationships/image" Target="../media/image10.png"/><Relationship Id="rId3" Type="http://schemas.openxmlformats.org/officeDocument/2006/relationships/tags" Target="../tags/tag11.xml"/><Relationship Id="rId2" Type="http://schemas.openxmlformats.org/officeDocument/2006/relationships/image" Target="../media/image9.png"/><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png"/><Relationship Id="rId3" Type="http://schemas.openxmlformats.org/officeDocument/2006/relationships/tags" Target="../tags/tag15.xml"/><Relationship Id="rId2" Type="http://schemas.openxmlformats.org/officeDocument/2006/relationships/image" Target="../media/image12.png"/><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tags" Target="../tags/tag18.xml"/><Relationship Id="rId4" Type="http://schemas.openxmlformats.org/officeDocument/2006/relationships/image" Target="../media/image15.png"/><Relationship Id="rId3" Type="http://schemas.openxmlformats.org/officeDocument/2006/relationships/tags" Target="../tags/tag17.xml"/><Relationship Id="rId2" Type="http://schemas.openxmlformats.org/officeDocument/2006/relationships/image" Target="../media/image14.png"/><Relationship Id="rId1"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5" name="Google Shape;55;p13"/>
          <p:cNvSpPr txBox="1"/>
          <p:nvPr>
            <p:ph type="ctrTitle"/>
          </p:nvPr>
        </p:nvSpPr>
        <p:spPr>
          <a:xfrm>
            <a:off x="311483" y="40866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zh-TW"/>
              <a:t>Blender</a:t>
            </a:r>
            <a:r>
              <a:rPr lang="zh-CN" altLang="zh-TW">
                <a:ea typeface="宋体" panose="02010600030101010101" pitchFamily="2" charset="-122"/>
              </a:rPr>
              <a:t>几何建模原理（二）</a:t>
            </a:r>
            <a:endParaRPr lang="zh-TW"/>
          </a:p>
          <a:p>
            <a:pPr marL="0" lvl="0" indent="0" algn="ctr" rtl="0">
              <a:spcBef>
                <a:spcPts val="0"/>
              </a:spcBef>
              <a:spcAft>
                <a:spcPts val="0"/>
              </a:spcAft>
              <a:buNone/>
            </a:pPr>
            <a:r>
              <a:rPr lang="en-US" altLang="zh-CN">
                <a:ea typeface="宋体" panose="02010600030101010101" pitchFamily="2" charset="-122"/>
              </a:rPr>
              <a:t>CustomData</a:t>
            </a:r>
            <a:r>
              <a:rPr lang="zh-CN">
                <a:ea typeface="宋体" panose="02010600030101010101" pitchFamily="2" charset="-122"/>
              </a:rPr>
              <a:t>属性</a:t>
            </a:r>
            <a:endParaRPr lang="zh-CN">
              <a:ea typeface="宋体" panose="02010600030101010101" pitchFamily="2" charset="-122"/>
            </a:endParaRPr>
          </a:p>
        </p:txBody>
      </p:sp>
      <p:sp>
        <p:nvSpPr>
          <p:cNvPr id="56" name="Google Shape;56;p13"/>
          <p:cNvSpPr txBox="1"/>
          <p:nvPr>
            <p:ph type="subTitle" idx="1"/>
          </p:nvPr>
        </p:nvSpPr>
        <p:spPr>
          <a:xfrm>
            <a:off x="311475" y="23114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zh-TW"/>
              <a:t>by </a:t>
            </a:r>
            <a:r>
              <a:rPr lang="zh-TW"/>
              <a:t>最强人类韦少</a:t>
            </a:r>
            <a:endParaRPr lang="zh-TW"/>
          </a:p>
        </p:txBody>
      </p:sp>
      <p:pic>
        <p:nvPicPr>
          <p:cNvPr id="2" name="图片 1"/>
          <p:cNvPicPr>
            <a:picLocks noChangeAspect="1"/>
          </p:cNvPicPr>
          <p:nvPr>
            <p:custDataLst>
              <p:tags r:id="rId1"/>
            </p:custDataLst>
          </p:nvPr>
        </p:nvPicPr>
        <p:blipFill>
          <a:blip r:embed="rId2"/>
          <a:stretch>
            <a:fillRect/>
          </a:stretch>
        </p:blipFill>
        <p:spPr>
          <a:xfrm>
            <a:off x="2843530" y="2844800"/>
            <a:ext cx="3456305" cy="22987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zh-CN">
                <a:ea typeface="宋体" panose="02010600030101010101" pitchFamily="2" charset="-122"/>
              </a:rPr>
              <a:t>属性数据存放在哪？</a:t>
            </a:r>
            <a:endParaRPr lang="zh-CN" altLang="zh-CN">
              <a:ea typeface="宋体" panose="02010600030101010101" pitchFamily="2" charset="-122"/>
            </a:endParaRPr>
          </a:p>
        </p:txBody>
      </p:sp>
      <p:sp>
        <p:nvSpPr>
          <p:cNvPr id="3" name="文本占位符 2"/>
          <p:cNvSpPr/>
          <p:nvPr>
            <p:ph type="body" idx="1"/>
          </p:nvPr>
        </p:nvSpPr>
        <p:spPr/>
        <p:txBody>
          <a:bodyPr/>
          <a:p>
            <a:r>
              <a:rPr lang="zh-CN" altLang="en-US"/>
              <a:t>大多情况下，</a:t>
            </a:r>
            <a:r>
              <a:rPr lang="en-US" altLang="zh-CN"/>
              <a:t>layer</a:t>
            </a:r>
            <a:r>
              <a:rPr lang="zh-CN" altLang="en-US">
                <a:ea typeface="宋体" panose="02010600030101010101" pitchFamily="2" charset="-122"/>
              </a:rPr>
              <a:t>下</a:t>
            </a:r>
            <a:r>
              <a:rPr lang="en-US" altLang="zh-CN">
                <a:ea typeface="宋体" panose="02010600030101010101" pitchFamily="2" charset="-122"/>
              </a:rPr>
              <a:t>data</a:t>
            </a:r>
            <a:r>
              <a:rPr lang="zh-CN" altLang="en-US">
                <a:ea typeface="宋体" panose="02010600030101010101" pitchFamily="2" charset="-122"/>
              </a:rPr>
              <a:t>指针存放</a:t>
            </a:r>
            <a:r>
              <a:rPr lang="zh-CN" altLang="en-US"/>
              <a:t>所有元素的该属性</a:t>
            </a:r>
            <a:endParaRPr lang="zh-CN" altLang="en-US"/>
          </a:p>
          <a:p>
            <a:r>
              <a:rPr lang="zh-CN" altLang="en-US"/>
              <a:t>对于</a:t>
            </a:r>
            <a:r>
              <a:rPr lang="en-US" altLang="zh-CN"/>
              <a:t>BMesh</a:t>
            </a:r>
            <a:r>
              <a:rPr lang="zh-CN" altLang="en-US">
                <a:ea typeface="宋体" panose="02010600030101010101" pitchFamily="2" charset="-122"/>
              </a:rPr>
              <a:t>结构（</a:t>
            </a:r>
            <a:r>
              <a:rPr lang="en-US" altLang="zh-CN">
                <a:ea typeface="宋体" panose="02010600030101010101" pitchFamily="2" charset="-122"/>
              </a:rPr>
              <a:t>Mesh</a:t>
            </a:r>
            <a:r>
              <a:rPr lang="zh-CN" altLang="en-US">
                <a:ea typeface="宋体" panose="02010600030101010101" pitchFamily="2" charset="-122"/>
              </a:rPr>
              <a:t>编辑模式下使用，下回分解），每个元素的所有属性连续放置，元素间串成链表，在内存池分配</a:t>
            </a:r>
            <a:endParaRPr lang="zh-CN" altLang="en-US">
              <a:ea typeface="宋体" panose="0201060003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992505" y="2332355"/>
            <a:ext cx="3037205" cy="270446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4792345" y="2310765"/>
            <a:ext cx="3542665" cy="26968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en-US" altLang="zh-CN"/>
              <a:t>Struct of Arrays vs Array(List) of Structs</a:t>
            </a:r>
            <a:endParaRPr lang="en-US" altLang="zh-CN"/>
          </a:p>
        </p:txBody>
      </p:sp>
      <p:sp>
        <p:nvSpPr>
          <p:cNvPr id="3" name="文本占位符 2"/>
          <p:cNvSpPr/>
          <p:nvPr>
            <p:ph type="body" idx="1"/>
          </p:nvPr>
        </p:nvSpPr>
        <p:spPr/>
        <p:txBody>
          <a:bodyPr/>
          <a:p>
            <a:r>
              <a:rPr lang="en-US" altLang="zh-CN"/>
              <a:t>Struct of Arrays</a:t>
            </a:r>
            <a:r>
              <a:rPr lang="zh-CN" altLang="en-US">
                <a:ea typeface="宋体" panose="02010600030101010101" pitchFamily="2" charset="-122"/>
              </a:rPr>
              <a:t>：特定属性在所有元素上的数据连续存放</a:t>
            </a:r>
            <a:endParaRPr lang="zh-CN" altLang="en-US">
              <a:ea typeface="宋体" panose="02010600030101010101" pitchFamily="2" charset="-122"/>
            </a:endParaRPr>
          </a:p>
          <a:p>
            <a:r>
              <a:rPr lang="en-US" altLang="zh-CN">
                <a:ea typeface="宋体" panose="02010600030101010101" pitchFamily="2" charset="-122"/>
              </a:rPr>
              <a:t>Array(List...) of Structs</a:t>
            </a:r>
            <a:r>
              <a:rPr lang="zh-CN" altLang="en-US">
                <a:ea typeface="宋体" panose="02010600030101010101" pitchFamily="2" charset="-122"/>
              </a:rPr>
              <a:t>：特定元素的所有属性数据连续存放</a:t>
            </a:r>
            <a:endParaRPr lang="zh-CN" altLang="en-US">
              <a:ea typeface="宋体" panose="02010600030101010101" pitchFamily="2" charset="-122"/>
            </a:endParaRPr>
          </a:p>
          <a:p>
            <a:endParaRPr lang="zh-CN" altLang="en-US">
              <a:ea typeface="宋体" panose="0201060003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513080" y="2734945"/>
            <a:ext cx="3085465" cy="236093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513070" y="1918970"/>
            <a:ext cx="2781300" cy="124142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5579745" y="3192780"/>
            <a:ext cx="2714625" cy="411480"/>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5738495" y="3636645"/>
            <a:ext cx="2156460" cy="1506855"/>
          </a:xfrm>
          <a:prstGeom prst="rect">
            <a:avLst/>
          </a:prstGeom>
        </p:spPr>
      </p:pic>
      <p:pic>
        <p:nvPicPr>
          <p:cNvPr id="8" name="图片 7"/>
          <p:cNvPicPr>
            <a:picLocks noChangeAspect="1"/>
          </p:cNvPicPr>
          <p:nvPr>
            <p:custDataLst>
              <p:tags r:id="rId9"/>
            </p:custDataLst>
          </p:nvPr>
        </p:nvPicPr>
        <p:blipFill>
          <a:blip r:embed="rId10"/>
          <a:stretch>
            <a:fillRect/>
          </a:stretch>
        </p:blipFill>
        <p:spPr>
          <a:xfrm>
            <a:off x="4105910" y="2245360"/>
            <a:ext cx="818515" cy="28695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en-US">
                <a:ea typeface="宋体" panose="02010600030101010101" pitchFamily="2" charset="-122"/>
              </a:rPr>
              <a:t>联想：</a:t>
            </a:r>
            <a:r>
              <a:rPr lang="en-US" altLang="zh-CN">
                <a:ea typeface="宋体" panose="02010600030101010101" pitchFamily="2" charset="-122"/>
              </a:rPr>
              <a:t>OpenGL</a:t>
            </a:r>
            <a:r>
              <a:rPr lang="zh-CN" altLang="en-US">
                <a:ea typeface="宋体" panose="02010600030101010101" pitchFamily="2" charset="-122"/>
              </a:rPr>
              <a:t>顶点属性</a:t>
            </a:r>
            <a:endParaRPr lang="zh-CN" altLang="en-US">
              <a:ea typeface="宋体" panose="02010600030101010101" pitchFamily="2" charset="-122"/>
            </a:endParaRPr>
          </a:p>
        </p:txBody>
      </p:sp>
      <p:sp>
        <p:nvSpPr>
          <p:cNvPr id="3" name="文本占位符 2"/>
          <p:cNvSpPr/>
          <p:nvPr>
            <p:ph type="body" idx="1"/>
          </p:nvPr>
        </p:nvSpPr>
        <p:spPr/>
        <p:txBody>
          <a:bodyPr/>
          <a:p>
            <a:r>
              <a:rPr lang="zh-CN" altLang="en-US"/>
              <a:t>左：</a:t>
            </a:r>
            <a:r>
              <a:rPr lang="en-US" altLang="zh-CN"/>
              <a:t>AOS</a:t>
            </a:r>
            <a:endParaRPr lang="en-US" altLang="zh-CN"/>
          </a:p>
          <a:p>
            <a:r>
              <a:rPr lang="zh-CN" altLang="en-US">
                <a:ea typeface="宋体" panose="02010600030101010101" pitchFamily="2" charset="-122"/>
              </a:rPr>
              <a:t>右：</a:t>
            </a:r>
            <a:r>
              <a:rPr lang="en-US" altLang="zh-CN">
                <a:ea typeface="宋体" panose="02010600030101010101" pitchFamily="2" charset="-122"/>
              </a:rPr>
              <a:t>SOA</a:t>
            </a:r>
            <a:endParaRPr lang="en-US" altLang="zh-CN">
              <a:ea typeface="宋体" panose="0201060003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172720" y="2628900"/>
            <a:ext cx="4293870" cy="232727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4671695" y="2402205"/>
            <a:ext cx="4160520" cy="25495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zh-CN">
                <a:ea typeface="宋体" panose="02010600030101010101" pitchFamily="2" charset="-122"/>
              </a:rPr>
              <a:t>属性数据存放在这！</a:t>
            </a:r>
            <a:endParaRPr lang="zh-CN" altLang="zh-CN">
              <a:ea typeface="宋体" panose="02010600030101010101" pitchFamily="2" charset="-122"/>
            </a:endParaRPr>
          </a:p>
        </p:txBody>
      </p:sp>
      <p:sp>
        <p:nvSpPr>
          <p:cNvPr id="3" name="文本占位符 2"/>
          <p:cNvSpPr/>
          <p:nvPr>
            <p:ph type="body" idx="1"/>
          </p:nvPr>
        </p:nvSpPr>
        <p:spPr/>
        <p:txBody>
          <a:bodyPr/>
          <a:p>
            <a:r>
              <a:rPr lang="zh-CN" altLang="en-US" sz="1600"/>
              <a:t>大多情况下以</a:t>
            </a:r>
            <a:r>
              <a:rPr lang="en-US" altLang="zh-CN" sz="1600"/>
              <a:t>SOA</a:t>
            </a:r>
            <a:r>
              <a:rPr lang="zh-CN" altLang="en-US" sz="1600">
                <a:ea typeface="宋体" panose="02010600030101010101" pitchFamily="2" charset="-122"/>
              </a:rPr>
              <a:t>存储，每个</a:t>
            </a:r>
            <a:r>
              <a:rPr lang="en-US" altLang="zh-CN" sz="1600">
                <a:ea typeface="宋体" panose="02010600030101010101" pitchFamily="2" charset="-122"/>
              </a:rPr>
              <a:t>layer</a:t>
            </a:r>
            <a:r>
              <a:rPr lang="zh-CN" altLang="en-US" sz="1600">
                <a:ea typeface="宋体" panose="02010600030101010101" pitchFamily="2" charset="-122"/>
              </a:rPr>
              <a:t>下</a:t>
            </a:r>
            <a:r>
              <a:rPr lang="en-US" altLang="zh-CN" sz="1600">
                <a:ea typeface="宋体" panose="02010600030101010101" pitchFamily="2" charset="-122"/>
              </a:rPr>
              <a:t>data</a:t>
            </a:r>
            <a:r>
              <a:rPr lang="zh-CN" altLang="en-US" sz="1600">
                <a:ea typeface="宋体" panose="02010600030101010101" pitchFamily="2" charset="-122"/>
              </a:rPr>
              <a:t>即</a:t>
            </a:r>
            <a:r>
              <a:rPr lang="en-US" altLang="zh-CN" sz="1600">
                <a:ea typeface="宋体" panose="02010600030101010101" pitchFamily="2" charset="-122"/>
              </a:rPr>
              <a:t>array</a:t>
            </a:r>
            <a:r>
              <a:rPr lang="zh-CN" altLang="en-US" sz="1600">
                <a:ea typeface="宋体" panose="02010600030101010101" pitchFamily="2" charset="-122"/>
              </a:rPr>
              <a:t>，整个</a:t>
            </a:r>
            <a:r>
              <a:rPr lang="en-US" altLang="zh-CN" sz="1600">
                <a:ea typeface="宋体" panose="02010600030101010101" pitchFamily="2" charset="-122"/>
              </a:rPr>
              <a:t>CustomData</a:t>
            </a:r>
            <a:r>
              <a:rPr lang="zh-CN" altLang="en-US" sz="1600">
                <a:ea typeface="宋体" panose="02010600030101010101" pitchFamily="2" charset="-122"/>
              </a:rPr>
              <a:t>是</a:t>
            </a:r>
            <a:r>
              <a:rPr lang="en-US" altLang="zh-CN" sz="1600">
                <a:ea typeface="宋体" panose="02010600030101010101" pitchFamily="2" charset="-122"/>
              </a:rPr>
              <a:t>struct</a:t>
            </a:r>
            <a:endParaRPr lang="zh-CN" altLang="en-US" sz="1600"/>
          </a:p>
          <a:p>
            <a:r>
              <a:rPr lang="zh-CN" altLang="en-US" sz="1600"/>
              <a:t>对于</a:t>
            </a:r>
            <a:r>
              <a:rPr lang="en-US" altLang="zh-CN" sz="1600"/>
              <a:t>BMesh</a:t>
            </a:r>
            <a:r>
              <a:rPr lang="zh-CN" altLang="en-US" sz="1600">
                <a:ea typeface="宋体" panose="02010600030101010101" pitchFamily="2" charset="-122"/>
              </a:rPr>
              <a:t>结构，每个元素的所有属性构成</a:t>
            </a:r>
            <a:r>
              <a:rPr lang="en-US" altLang="zh-CN" sz="1600">
                <a:ea typeface="宋体" panose="02010600030101010101" pitchFamily="2" charset="-122"/>
              </a:rPr>
              <a:t>struct</a:t>
            </a:r>
            <a:r>
              <a:rPr lang="zh-CN" altLang="en-US" sz="1600">
                <a:ea typeface="宋体" panose="02010600030101010101" pitchFamily="2" charset="-122"/>
              </a:rPr>
              <a:t>，在</a:t>
            </a:r>
            <a:r>
              <a:rPr lang="en-US" altLang="zh-CN" sz="1600">
                <a:ea typeface="宋体" panose="02010600030101010101" pitchFamily="2" charset="-122"/>
              </a:rPr>
              <a:t>CustomData</a:t>
            </a:r>
            <a:r>
              <a:rPr lang="zh-CN" altLang="en-US" sz="1600">
                <a:ea typeface="宋体" panose="02010600030101010101" pitchFamily="2" charset="-122"/>
              </a:rPr>
              <a:t>的</a:t>
            </a:r>
            <a:r>
              <a:rPr lang="en-US" altLang="zh-CN" sz="1600">
                <a:ea typeface="宋体" panose="02010600030101010101" pitchFamily="2" charset="-122"/>
              </a:rPr>
              <a:t>pool</a:t>
            </a:r>
            <a:r>
              <a:rPr lang="zh-CN" altLang="en-US" sz="1600">
                <a:ea typeface="宋体" panose="02010600030101010101" pitchFamily="2" charset="-122"/>
              </a:rPr>
              <a:t>中分配</a:t>
            </a:r>
            <a:endParaRPr lang="zh-CN" altLang="en-US" sz="1600">
              <a:ea typeface="宋体" panose="02010600030101010101" pitchFamily="2" charset="-122"/>
            </a:endParaRPr>
          </a:p>
          <a:p>
            <a:r>
              <a:rPr lang="en-US" altLang="zh-CN" sz="1600">
                <a:ea typeface="宋体" panose="02010600030101010101" pitchFamily="2" charset="-122"/>
              </a:rPr>
              <a:t>data</a:t>
            </a:r>
            <a:r>
              <a:rPr lang="zh-CN" altLang="en-US" sz="1600">
                <a:ea typeface="宋体" panose="02010600030101010101" pitchFamily="2" charset="-122"/>
              </a:rPr>
              <a:t>和</a:t>
            </a:r>
            <a:r>
              <a:rPr lang="en-US" altLang="zh-CN" sz="1600">
                <a:ea typeface="宋体" panose="02010600030101010101" pitchFamily="2" charset="-122"/>
              </a:rPr>
              <a:t>pool</a:t>
            </a:r>
            <a:r>
              <a:rPr lang="zh-CN" altLang="en-US" sz="1600">
                <a:ea typeface="宋体" panose="02010600030101010101" pitchFamily="2" charset="-122"/>
              </a:rPr>
              <a:t>只有一个有效</a:t>
            </a:r>
            <a:endParaRPr lang="zh-CN" altLang="en-US" sz="1600">
              <a:ea typeface="宋体" panose="0201060003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992505" y="2349500"/>
            <a:ext cx="3037205" cy="270446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4792345" y="2349500"/>
            <a:ext cx="3542665" cy="26968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en-US"/>
              <a:t>如何访问数据？</a:t>
            </a:r>
            <a:endParaRPr lang="zh-CN" altLang="en-US"/>
          </a:p>
        </p:txBody>
      </p:sp>
      <p:sp>
        <p:nvSpPr>
          <p:cNvPr id="3" name="文本占位符 2"/>
          <p:cNvSpPr/>
          <p:nvPr>
            <p:ph type="body" idx="1"/>
          </p:nvPr>
        </p:nvSpPr>
        <p:spPr/>
        <p:txBody>
          <a:bodyPr/>
          <a:p>
            <a:r>
              <a:rPr lang="zh-CN" altLang="en-US"/>
              <a:t>如何从</a:t>
            </a:r>
            <a:r>
              <a:rPr lang="en-US" altLang="zh-CN"/>
              <a:t>void* data</a:t>
            </a:r>
            <a:r>
              <a:rPr lang="zh-CN" altLang="en-US">
                <a:ea typeface="宋体" panose="02010600030101010101" pitchFamily="2" charset="-122"/>
              </a:rPr>
              <a:t>拿到数据？</a:t>
            </a:r>
            <a:endParaRPr lang="zh-CN" altLang="en-US">
              <a:ea typeface="宋体" panose="02010600030101010101" pitchFamily="2" charset="-122"/>
            </a:endParaRPr>
          </a:p>
          <a:p>
            <a:r>
              <a:rPr lang="en-US" altLang="zh-CN">
                <a:ea typeface="宋体" panose="02010600030101010101" pitchFamily="2" charset="-122"/>
              </a:rPr>
              <a:t>pool</a:t>
            </a:r>
            <a:r>
              <a:rPr lang="zh-CN" altLang="en-US">
                <a:ea typeface="宋体" panose="02010600030101010101" pitchFamily="2" charset="-122"/>
              </a:rPr>
              <a:t>里分配的</a:t>
            </a:r>
            <a:r>
              <a:rPr lang="en-US" altLang="zh-CN">
                <a:ea typeface="宋体" panose="02010600030101010101" pitchFamily="2" charset="-122"/>
              </a:rPr>
              <a:t>struct</a:t>
            </a:r>
            <a:r>
              <a:rPr lang="zh-CN" altLang="en-US">
                <a:ea typeface="宋体" panose="02010600030101010101" pitchFamily="2" charset="-122"/>
              </a:rPr>
              <a:t>结构长啥样？</a:t>
            </a:r>
            <a:endParaRPr lang="zh-CN" altLang="en-US">
              <a:ea typeface="宋体" panose="0201060003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992505" y="2349500"/>
            <a:ext cx="3037205" cy="270446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4792345" y="2349500"/>
            <a:ext cx="3542665" cy="26968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en-US"/>
              <a:t>存储和访问逻辑分离</a:t>
            </a:r>
            <a:endParaRPr lang="zh-CN" altLang="en-US"/>
          </a:p>
        </p:txBody>
      </p:sp>
      <p:sp>
        <p:nvSpPr>
          <p:cNvPr id="3" name="文本占位符 2"/>
          <p:cNvSpPr/>
          <p:nvPr>
            <p:ph type="body" idx="1"/>
          </p:nvPr>
        </p:nvSpPr>
        <p:spPr/>
        <p:txBody>
          <a:bodyPr/>
          <a:p>
            <a:r>
              <a:rPr lang="zh-CN" altLang="en-US">
                <a:ea typeface="宋体" panose="02010600030101010101" pitchFamily="2" charset="-122"/>
              </a:rPr>
              <a:t>通过属性类型和名称找到对应</a:t>
            </a:r>
            <a:r>
              <a:rPr lang="en-US" altLang="zh-CN">
                <a:ea typeface="宋体" panose="02010600030101010101" pitchFamily="2" charset="-122"/>
              </a:rPr>
              <a:t>layer</a:t>
            </a:r>
            <a:r>
              <a:rPr lang="zh-CN" altLang="en-US">
                <a:ea typeface="宋体" panose="02010600030101010101" pitchFamily="2" charset="-122"/>
              </a:rPr>
              <a:t>，返回</a:t>
            </a:r>
            <a:r>
              <a:rPr lang="en-US" altLang="zh-CN">
                <a:ea typeface="宋体" panose="02010600030101010101" pitchFamily="2" charset="-122"/>
              </a:rPr>
              <a:t>data</a:t>
            </a:r>
            <a:r>
              <a:rPr lang="zh-CN" altLang="en-US">
                <a:ea typeface="宋体" panose="02010600030101010101" pitchFamily="2" charset="-122"/>
              </a:rPr>
              <a:t>指针（无类型）</a:t>
            </a:r>
            <a:endParaRPr lang="zh-CN" altLang="en-US">
              <a:ea typeface="宋体" panose="02010600030101010101" pitchFamily="2" charset="-122"/>
            </a:endParaRPr>
          </a:p>
          <a:p>
            <a:r>
              <a:rPr lang="zh-CN" altLang="en-US">
                <a:ea typeface="宋体" panose="02010600030101010101" pitchFamily="2" charset="-122"/>
              </a:rPr>
              <a:t>将</a:t>
            </a:r>
            <a:r>
              <a:rPr lang="en-US" altLang="zh-CN">
                <a:ea typeface="宋体" panose="02010600030101010101" pitchFamily="2" charset="-122"/>
              </a:rPr>
              <a:t>data</a:t>
            </a:r>
            <a:r>
              <a:rPr lang="zh-CN" altLang="en-US">
                <a:ea typeface="宋体" panose="02010600030101010101" pitchFamily="2" charset="-122"/>
              </a:rPr>
              <a:t>指针包装成</a:t>
            </a:r>
            <a:r>
              <a:rPr lang="en-US" altLang="zh-CN">
                <a:ea typeface="宋体" panose="02010600030101010101" pitchFamily="2" charset="-122"/>
              </a:rPr>
              <a:t>span</a:t>
            </a:r>
            <a:r>
              <a:rPr lang="zh-CN" altLang="en-US">
                <a:ea typeface="宋体" panose="02010600030101010101" pitchFamily="2" charset="-122"/>
              </a:rPr>
              <a:t>模板的特例化类型，之后就可以用</a:t>
            </a:r>
            <a:r>
              <a:rPr lang="en-US" altLang="zh-CN">
                <a:ea typeface="宋体" panose="02010600030101010101" pitchFamily="2" charset="-122"/>
              </a:rPr>
              <a:t>[]</a:t>
            </a:r>
            <a:r>
              <a:rPr lang="zh-CN" altLang="en-US">
                <a:ea typeface="宋体" panose="02010600030101010101" pitchFamily="2" charset="-122"/>
              </a:rPr>
              <a:t>访问成员了</a:t>
            </a:r>
            <a:endParaRPr lang="zh-CN" altLang="en-US">
              <a:ea typeface="宋体" panose="02010600030101010101" pitchFamily="2" charset="-122"/>
            </a:endParaRPr>
          </a:p>
          <a:p>
            <a:r>
              <a:rPr lang="zh-CN" altLang="en-US">
                <a:ea typeface="宋体" panose="02010600030101010101" pitchFamily="2" charset="-122"/>
              </a:rPr>
              <a:t>存储无类型，访问有类型，访问属性时应当知道数据类型</a:t>
            </a:r>
            <a:endParaRPr lang="zh-CN" altLang="en-US">
              <a:ea typeface="宋体" panose="0201060003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725805" y="2758440"/>
            <a:ext cx="3521710" cy="230187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4665345" y="2757805"/>
            <a:ext cx="3012440" cy="23025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en-US" altLang="zh-CN"/>
              <a:t>Span</a:t>
            </a:r>
            <a:r>
              <a:rPr lang="zh-CN" altLang="en-US">
                <a:ea typeface="宋体" panose="02010600030101010101" pitchFamily="2" charset="-122"/>
              </a:rPr>
              <a:t>和</a:t>
            </a:r>
            <a:r>
              <a:rPr lang="en-US" altLang="zh-CN">
                <a:ea typeface="宋体" panose="02010600030101010101" pitchFamily="2" charset="-122"/>
              </a:rPr>
              <a:t>MutableSpan</a:t>
            </a:r>
            <a:endParaRPr lang="en-US" altLang="zh-CN">
              <a:ea typeface="宋体" panose="02010600030101010101" pitchFamily="2" charset="-122"/>
            </a:endParaRPr>
          </a:p>
        </p:txBody>
      </p:sp>
      <p:sp>
        <p:nvSpPr>
          <p:cNvPr id="3" name="文本占位符 2"/>
          <p:cNvSpPr/>
          <p:nvPr>
            <p:ph type="body" idx="1"/>
          </p:nvPr>
        </p:nvSpPr>
        <p:spPr/>
        <p:txBody>
          <a:bodyPr/>
          <a:p>
            <a:r>
              <a:rPr lang="zh-CN" altLang="en-US"/>
              <a:t>用来封装一段连续内存，标记了起始地址和成员数量，本身并不持有这段内存</a:t>
            </a:r>
            <a:endParaRPr lang="zh-CN" altLang="en-US"/>
          </a:p>
          <a:p>
            <a:r>
              <a:rPr lang="en-US" altLang="zh-CN"/>
              <a:t>blender</a:t>
            </a:r>
            <a:r>
              <a:rPr lang="zh-CN" altLang="en-US">
                <a:ea typeface="宋体" panose="02010600030101010101" pitchFamily="2" charset="-122"/>
              </a:rPr>
              <a:t>的</a:t>
            </a:r>
            <a:r>
              <a:rPr lang="en-US" altLang="zh-CN">
                <a:ea typeface="宋体" panose="02010600030101010101" pitchFamily="2" charset="-122"/>
              </a:rPr>
              <a:t>Span</a:t>
            </a:r>
            <a:r>
              <a:rPr lang="zh-CN" altLang="en-US">
                <a:ea typeface="宋体" panose="02010600030101010101" pitchFamily="2" charset="-122"/>
              </a:rPr>
              <a:t>成员只读（</a:t>
            </a:r>
            <a:r>
              <a:rPr lang="en-US" altLang="zh-CN">
                <a:ea typeface="宋体" panose="02010600030101010101" pitchFamily="2" charset="-122"/>
              </a:rPr>
              <a:t>const T*</a:t>
            </a:r>
            <a:r>
              <a:rPr lang="zh-CN" altLang="en-US">
                <a:ea typeface="宋体" panose="02010600030101010101" pitchFamily="2" charset="-122"/>
              </a:rPr>
              <a:t>），</a:t>
            </a:r>
            <a:r>
              <a:rPr lang="en-US" altLang="zh-CN">
                <a:ea typeface="宋体" panose="02010600030101010101" pitchFamily="2" charset="-122"/>
              </a:rPr>
              <a:t>MutableSpan</a:t>
            </a:r>
            <a:r>
              <a:rPr lang="zh-CN" altLang="en-US">
                <a:ea typeface="宋体" panose="02010600030101010101" pitchFamily="2" charset="-122"/>
              </a:rPr>
              <a:t>可写（</a:t>
            </a:r>
            <a:r>
              <a:rPr lang="en-US" altLang="zh-CN">
                <a:ea typeface="宋体" panose="02010600030101010101" pitchFamily="2" charset="-122"/>
              </a:rPr>
              <a:t>T*</a:t>
            </a:r>
            <a:r>
              <a:rPr lang="zh-CN" altLang="en-US">
                <a:ea typeface="宋体" panose="02010600030101010101" pitchFamily="2" charset="-122"/>
              </a:rPr>
              <a:t>）</a:t>
            </a:r>
            <a:endParaRPr lang="en-US" altLang="zh-CN"/>
          </a:p>
          <a:p>
            <a:r>
              <a:rPr lang="en-US" altLang="zh-CN"/>
              <a:t>c++20</a:t>
            </a:r>
            <a:r>
              <a:rPr lang="zh-CN" altLang="en-US">
                <a:ea typeface="宋体" panose="02010600030101010101" pitchFamily="2" charset="-122"/>
              </a:rPr>
              <a:t>引入</a:t>
            </a:r>
            <a:r>
              <a:rPr lang="en-US" altLang="zh-CN">
                <a:ea typeface="宋体" panose="02010600030101010101" pitchFamily="2" charset="-122"/>
              </a:rPr>
              <a:t>std::span</a:t>
            </a:r>
            <a:r>
              <a:rPr lang="zh-CN" altLang="en-US">
                <a:ea typeface="宋体" panose="02010600030101010101" pitchFamily="2" charset="-122"/>
              </a:rPr>
              <a:t>，而</a:t>
            </a:r>
            <a:r>
              <a:rPr lang="en-US" altLang="zh-CN">
                <a:ea typeface="宋体" panose="02010600030101010101" pitchFamily="2" charset="-122"/>
              </a:rPr>
              <a:t>blender</a:t>
            </a:r>
            <a:r>
              <a:rPr lang="zh-CN" altLang="en-US">
                <a:ea typeface="宋体" panose="02010600030101010101" pitchFamily="2" charset="-122"/>
              </a:rPr>
              <a:t>目前还是</a:t>
            </a:r>
            <a:r>
              <a:rPr lang="en-US" altLang="zh-CN">
                <a:ea typeface="宋体" panose="02010600030101010101" pitchFamily="2" charset="-122"/>
              </a:rPr>
              <a:t>c++17</a:t>
            </a:r>
            <a:endParaRPr lang="en-US" altLang="zh-CN">
              <a:ea typeface="宋体" panose="0201060003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163195" y="2720975"/>
            <a:ext cx="2742565" cy="239585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131560" y="2711450"/>
            <a:ext cx="2801620" cy="240538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2947670" y="2711450"/>
            <a:ext cx="3110865" cy="24053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en-US"/>
              <a:t>创建</a:t>
            </a:r>
            <a:r>
              <a:rPr lang="en-US" altLang="zh-CN"/>
              <a:t>layer</a:t>
            </a:r>
            <a:r>
              <a:rPr lang="zh-CN" altLang="en-US">
                <a:ea typeface="宋体" panose="02010600030101010101" pitchFamily="2" charset="-122"/>
              </a:rPr>
              <a:t>和分配内存</a:t>
            </a:r>
            <a:endParaRPr lang="zh-CN" altLang="en-US">
              <a:ea typeface="宋体" panose="02010600030101010101" pitchFamily="2" charset="-122"/>
            </a:endParaRPr>
          </a:p>
        </p:txBody>
      </p:sp>
      <p:sp>
        <p:nvSpPr>
          <p:cNvPr id="3" name="文本占位符 2"/>
          <p:cNvSpPr/>
          <p:nvPr>
            <p:ph type="body" idx="1"/>
          </p:nvPr>
        </p:nvSpPr>
        <p:spPr/>
        <p:txBody>
          <a:bodyPr/>
          <a:p>
            <a:r>
              <a:rPr lang="zh-CN" altLang="en-US" sz="1600"/>
              <a:t>通过属性类型枚举找到</a:t>
            </a:r>
            <a:r>
              <a:rPr lang="en-US" altLang="zh-CN" sz="1600"/>
              <a:t>LayerTypeInfo</a:t>
            </a:r>
            <a:r>
              <a:rPr lang="zh-CN" altLang="en-US" sz="1600">
                <a:ea typeface="宋体" panose="02010600030101010101" pitchFamily="2" charset="-122"/>
              </a:rPr>
              <a:t>，分配</a:t>
            </a:r>
            <a:r>
              <a:rPr lang="en-US" altLang="zh-CN" sz="1600">
                <a:ea typeface="宋体" panose="02010600030101010101" pitchFamily="2" charset="-122"/>
              </a:rPr>
              <a:t>type_info.size * totelem</a:t>
            </a:r>
            <a:r>
              <a:rPr lang="zh-CN" altLang="en-US" sz="1600">
                <a:ea typeface="宋体" panose="02010600030101010101" pitchFamily="2" charset="-122"/>
              </a:rPr>
              <a:t>大小内存作为</a:t>
            </a:r>
            <a:r>
              <a:rPr lang="en-US" altLang="zh-CN" sz="1600">
                <a:ea typeface="宋体" panose="02010600030101010101" pitchFamily="2" charset="-122"/>
              </a:rPr>
              <a:t>data</a:t>
            </a:r>
            <a:r>
              <a:rPr lang="zh-CN" altLang="en-US" sz="1600">
                <a:ea typeface="宋体" panose="02010600030101010101" pitchFamily="2" charset="-122"/>
              </a:rPr>
              <a:t>，如有必要，通过</a:t>
            </a:r>
            <a:r>
              <a:rPr lang="en-US" altLang="zh-CN" sz="1600">
                <a:ea typeface="宋体" panose="02010600030101010101" pitchFamily="2" charset="-122"/>
              </a:rPr>
              <a:t>type_info.construct</a:t>
            </a:r>
            <a:r>
              <a:rPr lang="zh-CN" altLang="en-US" sz="1600">
                <a:ea typeface="宋体" panose="02010600030101010101" pitchFamily="2" charset="-122"/>
              </a:rPr>
              <a:t>或</a:t>
            </a:r>
            <a:r>
              <a:rPr lang="en-US" altLang="zh-CN" sz="1600">
                <a:ea typeface="宋体" panose="02010600030101010101" pitchFamily="2" charset="-122"/>
              </a:rPr>
              <a:t>type_info.set_default_value</a:t>
            </a:r>
            <a:r>
              <a:rPr lang="zh-CN" altLang="en-US" sz="1600">
                <a:ea typeface="宋体" panose="02010600030101010101" pitchFamily="2" charset="-122"/>
              </a:rPr>
              <a:t>初始化</a:t>
            </a:r>
            <a:r>
              <a:rPr lang="en-US" altLang="zh-CN" sz="1600">
                <a:ea typeface="宋体" panose="02010600030101010101" pitchFamily="2" charset="-122"/>
              </a:rPr>
              <a:t>data</a:t>
            </a:r>
            <a:r>
              <a:rPr lang="zh-CN" altLang="en-US" sz="1600">
                <a:ea typeface="宋体" panose="02010600030101010101" pitchFamily="2" charset="-122"/>
              </a:rPr>
              <a:t>数据</a:t>
            </a:r>
            <a:endParaRPr lang="zh-CN" altLang="en-US" sz="1600">
              <a:ea typeface="宋体" panose="0201060003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1021080" y="2026285"/>
            <a:ext cx="3221355" cy="306832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4815840" y="2026285"/>
            <a:ext cx="3282950" cy="30683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en-US"/>
              <a:t>销毁</a:t>
            </a:r>
            <a:r>
              <a:rPr lang="en-US" altLang="zh-CN"/>
              <a:t>layer</a:t>
            </a:r>
            <a:r>
              <a:rPr lang="zh-CN" altLang="en-US">
                <a:ea typeface="宋体" panose="02010600030101010101" pitchFamily="2" charset="-122"/>
              </a:rPr>
              <a:t>和内存</a:t>
            </a:r>
            <a:endParaRPr lang="zh-CN" altLang="en-US">
              <a:ea typeface="宋体" panose="02010600030101010101" pitchFamily="2" charset="-122"/>
            </a:endParaRPr>
          </a:p>
        </p:txBody>
      </p:sp>
      <p:sp>
        <p:nvSpPr>
          <p:cNvPr id="3" name="文本占位符 2"/>
          <p:cNvSpPr/>
          <p:nvPr>
            <p:ph type="body" idx="1"/>
          </p:nvPr>
        </p:nvSpPr>
        <p:spPr/>
        <p:txBody>
          <a:bodyPr/>
          <a:p>
            <a:r>
              <a:rPr lang="zh-CN" altLang="en-US"/>
              <a:t>如有必要，走</a:t>
            </a:r>
            <a:r>
              <a:rPr lang="en-US" altLang="zh-CN"/>
              <a:t>free</a:t>
            </a:r>
            <a:r>
              <a:rPr lang="zh-CN" altLang="en-US">
                <a:ea typeface="宋体" panose="02010600030101010101" pitchFamily="2" charset="-122"/>
              </a:rPr>
              <a:t>析构函数</a:t>
            </a:r>
            <a:endParaRPr lang="zh-CN" altLang="en-US">
              <a:ea typeface="宋体" panose="02010600030101010101" pitchFamily="2" charset="-122"/>
            </a:endParaRPr>
          </a:p>
          <a:p>
            <a:r>
              <a:rPr lang="zh-CN" altLang="en-US">
                <a:ea typeface="宋体" panose="02010600030101010101" pitchFamily="2" charset="-122"/>
              </a:rPr>
              <a:t>销毁</a:t>
            </a:r>
            <a:r>
              <a:rPr lang="en-US" altLang="zh-CN">
                <a:ea typeface="宋体" panose="02010600030101010101" pitchFamily="2" charset="-122"/>
              </a:rPr>
              <a:t>data</a:t>
            </a:r>
            <a:r>
              <a:rPr lang="zh-CN" altLang="en-US">
                <a:ea typeface="宋体" panose="02010600030101010101" pitchFamily="2" charset="-122"/>
              </a:rPr>
              <a:t>内存</a:t>
            </a:r>
            <a:endParaRPr lang="zh-CN" altLang="en-US">
              <a:ea typeface="宋体" panose="0201060003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1732280" y="3223895"/>
            <a:ext cx="5679440" cy="12274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en-US"/>
              <a:t>同名属性替换</a:t>
            </a:r>
            <a:endParaRPr lang="zh-CN" altLang="en-US"/>
          </a:p>
        </p:txBody>
      </p:sp>
      <p:sp>
        <p:nvSpPr>
          <p:cNvPr id="3" name="文本占位符 2"/>
          <p:cNvSpPr/>
          <p:nvPr>
            <p:ph type="body" idx="1"/>
          </p:nvPr>
        </p:nvSpPr>
        <p:spPr/>
        <p:txBody>
          <a:bodyPr/>
          <a:p>
            <a:r>
              <a:rPr lang="zh-CN" altLang="en-US"/>
              <a:t>几何体内属性名唯一，增加新属性</a:t>
            </a:r>
            <a:r>
              <a:rPr lang="en-US" altLang="zh-CN"/>
              <a:t>layer</a:t>
            </a:r>
            <a:r>
              <a:rPr lang="zh-CN" altLang="en-US">
                <a:ea typeface="宋体" panose="02010600030101010101" pitchFamily="2" charset="-122"/>
              </a:rPr>
              <a:t>会将同名旧</a:t>
            </a:r>
            <a:r>
              <a:rPr lang="en-US" altLang="zh-CN">
                <a:ea typeface="宋体" panose="02010600030101010101" pitchFamily="2" charset="-122"/>
              </a:rPr>
              <a:t>layer</a:t>
            </a:r>
            <a:r>
              <a:rPr lang="zh-CN" altLang="en-US">
                <a:ea typeface="宋体" panose="02010600030101010101" pitchFamily="2" charset="-122"/>
              </a:rPr>
              <a:t>销毁，即使属性域、类型不同</a:t>
            </a:r>
            <a:endParaRPr lang="zh-CN" altLang="en-US">
              <a:ea typeface="宋体" panose="0201060003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508000" y="2253615"/>
            <a:ext cx="4645660" cy="288988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568315" y="3124200"/>
            <a:ext cx="3242310" cy="11487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en-US"/>
              <a:t>本期内容</a:t>
            </a:r>
            <a:endParaRPr lang="zh-CN" altLang="en-US"/>
          </a:p>
        </p:txBody>
      </p:sp>
      <p:sp>
        <p:nvSpPr>
          <p:cNvPr id="3" name="文本占位符 2"/>
          <p:cNvSpPr/>
          <p:nvPr>
            <p:ph type="body" idx="1"/>
          </p:nvPr>
        </p:nvSpPr>
        <p:spPr/>
        <p:txBody>
          <a:bodyPr/>
          <a:p>
            <a:r>
              <a:rPr lang="zh-CN" altLang="en-US">
                <a:ea typeface="宋体" panose="02010600030101010101" pitchFamily="2" charset="-122"/>
              </a:rPr>
              <a:t>通用属性</a:t>
            </a:r>
            <a:r>
              <a:rPr lang="en-US" altLang="zh-CN">
                <a:ea typeface="宋体" panose="02010600030101010101" pitchFamily="2" charset="-122"/>
              </a:rPr>
              <a:t>CustomData</a:t>
            </a:r>
            <a:r>
              <a:rPr lang="zh-CN" altLang="en-US">
                <a:ea typeface="宋体" panose="02010600030101010101" pitchFamily="2" charset="-122"/>
              </a:rPr>
              <a:t>的源码实现，基于</a:t>
            </a:r>
            <a:r>
              <a:rPr lang="en-US" altLang="zh-CN">
                <a:ea typeface="宋体" panose="02010600030101010101" pitchFamily="2" charset="-122"/>
              </a:rPr>
              <a:t>4.0 alpha</a:t>
            </a:r>
            <a:r>
              <a:rPr lang="zh-CN" altLang="en-US">
                <a:ea typeface="宋体" panose="02010600030101010101" pitchFamily="2" charset="-122"/>
              </a:rPr>
              <a:t>源码</a:t>
            </a:r>
            <a:endParaRPr lang="zh-CN" altLang="en-US">
              <a:ea typeface="宋体" panose="02010600030101010101" pitchFamily="2" charset="-122"/>
            </a:endParaRPr>
          </a:p>
        </p:txBody>
      </p:sp>
      <p:pic>
        <p:nvPicPr>
          <p:cNvPr id="6" name="图片 5"/>
          <p:cNvPicPr>
            <a:picLocks noChangeAspect="1"/>
          </p:cNvPicPr>
          <p:nvPr>
            <p:custDataLst>
              <p:tags r:id="rId1"/>
            </p:custDataLst>
          </p:nvPr>
        </p:nvPicPr>
        <p:blipFill>
          <a:blip r:embed="rId2"/>
          <a:stretch>
            <a:fillRect/>
          </a:stretch>
        </p:blipFill>
        <p:spPr>
          <a:xfrm>
            <a:off x="6600190" y="2938780"/>
            <a:ext cx="1747520" cy="1814830"/>
          </a:xfrm>
          <a:prstGeom prst="rect">
            <a:avLst/>
          </a:prstGeom>
        </p:spPr>
      </p:pic>
      <p:sp>
        <p:nvSpPr>
          <p:cNvPr id="7" name="圆角矩形标注 6"/>
          <p:cNvSpPr/>
          <p:nvPr>
            <p:custDataLst>
              <p:tags r:id="rId3"/>
            </p:custDataLst>
          </p:nvPr>
        </p:nvSpPr>
        <p:spPr>
          <a:xfrm>
            <a:off x="7186930" y="2239645"/>
            <a:ext cx="1730375" cy="429260"/>
          </a:xfrm>
          <a:prstGeom prst="wedgeRoundRectCallout">
            <a:avLst>
              <a:gd name="adj1" fmla="val -31871"/>
              <a:gd name="adj2" fmla="val 82248"/>
              <a:gd name="adj3" fmla="val 16667"/>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trike="sngStrike">
                <a:solidFill>
                  <a:schemeClr val="tx1"/>
                </a:solidFill>
              </a:rPr>
              <a:t>不看代码的请划走</a:t>
            </a:r>
            <a:endParaRPr lang="zh-CN" altLang="en-US" strike="sngStrike">
              <a:solidFill>
                <a:schemeClr val="tx1"/>
              </a:solidFill>
            </a:endParaRPr>
          </a:p>
        </p:txBody>
      </p:sp>
      <p:pic>
        <p:nvPicPr>
          <p:cNvPr id="4" name="图片 3"/>
          <p:cNvPicPr>
            <a:picLocks noChangeAspect="1"/>
          </p:cNvPicPr>
          <p:nvPr>
            <p:custDataLst>
              <p:tags r:id="rId4"/>
            </p:custDataLst>
          </p:nvPr>
        </p:nvPicPr>
        <p:blipFill>
          <a:blip r:embed="rId5"/>
          <a:stretch>
            <a:fillRect/>
          </a:stretch>
        </p:blipFill>
        <p:spPr>
          <a:xfrm>
            <a:off x="61595" y="2938780"/>
            <a:ext cx="2482215" cy="1871980"/>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2827020" y="1985010"/>
            <a:ext cx="3489960" cy="30937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en-US"/>
              <a:t>属性插值</a:t>
            </a:r>
            <a:endParaRPr lang="zh-CN" altLang="en-US"/>
          </a:p>
        </p:txBody>
      </p:sp>
      <p:sp>
        <p:nvSpPr>
          <p:cNvPr id="3" name="文本占位符 2"/>
          <p:cNvSpPr/>
          <p:nvPr>
            <p:ph type="body" idx="1"/>
          </p:nvPr>
        </p:nvSpPr>
        <p:spPr/>
        <p:txBody>
          <a:bodyPr/>
          <a:p>
            <a:r>
              <a:rPr lang="zh-CN" altLang="en-US"/>
              <a:t>将</a:t>
            </a:r>
            <a:r>
              <a:rPr lang="en-US" altLang="zh-CN"/>
              <a:t>position uv</a:t>
            </a:r>
            <a:r>
              <a:rPr lang="zh-CN" altLang="en-US">
                <a:ea typeface="宋体" panose="02010600030101010101" pitchFamily="2" charset="-122"/>
              </a:rPr>
              <a:t>等属性和其他自定义属性同等对待的好处是可以简化属性插值等逻辑实现</a:t>
            </a:r>
            <a:endParaRPr lang="zh-CN" altLang="en-US">
              <a:ea typeface="宋体" panose="02010600030101010101" pitchFamily="2" charset="-122"/>
            </a:endParaRPr>
          </a:p>
        </p:txBody>
      </p:sp>
      <p:pic>
        <p:nvPicPr>
          <p:cNvPr id="6" name="图片 5"/>
          <p:cNvPicPr>
            <a:picLocks noChangeAspect="1"/>
          </p:cNvPicPr>
          <p:nvPr>
            <p:custDataLst>
              <p:tags r:id="rId1"/>
            </p:custDataLst>
          </p:nvPr>
        </p:nvPicPr>
        <p:blipFill>
          <a:blip r:embed="rId2"/>
          <a:stretch>
            <a:fillRect/>
          </a:stretch>
        </p:blipFill>
        <p:spPr>
          <a:xfrm>
            <a:off x="402590" y="3162300"/>
            <a:ext cx="3654425" cy="189357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4572635" y="1754505"/>
            <a:ext cx="4037330" cy="33489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en-US" altLang="zh-CN"/>
              <a:t>SOA</a:t>
            </a:r>
            <a:r>
              <a:rPr lang="zh-CN" altLang="en-US">
                <a:ea typeface="宋体" panose="02010600030101010101" pitchFamily="2" charset="-122"/>
              </a:rPr>
              <a:t>小结</a:t>
            </a:r>
            <a:endParaRPr lang="zh-CN" altLang="en-US">
              <a:ea typeface="宋体" panose="02010600030101010101" pitchFamily="2" charset="-122"/>
            </a:endParaRPr>
          </a:p>
        </p:txBody>
      </p:sp>
      <p:sp>
        <p:nvSpPr>
          <p:cNvPr id="3" name="文本占位符 2"/>
          <p:cNvSpPr/>
          <p:nvPr>
            <p:ph type="body" idx="1"/>
          </p:nvPr>
        </p:nvSpPr>
        <p:spPr/>
        <p:txBody>
          <a:bodyPr/>
          <a:p>
            <a:r>
              <a:rPr lang="zh-CN" altLang="en-US">
                <a:ea typeface="宋体" panose="02010600030101010101" pitchFamily="2" charset="-122"/>
              </a:rPr>
              <a:t>大多情况下，属性数据存放在</a:t>
            </a:r>
            <a:r>
              <a:rPr lang="en-US" altLang="zh-CN">
                <a:ea typeface="宋体" panose="02010600030101010101" pitchFamily="2" charset="-122"/>
              </a:rPr>
              <a:t>CustomDataLayer</a:t>
            </a:r>
            <a:r>
              <a:rPr lang="zh-CN" altLang="en-US">
                <a:ea typeface="宋体" panose="02010600030101010101" pitchFamily="2" charset="-122"/>
              </a:rPr>
              <a:t>的</a:t>
            </a:r>
            <a:r>
              <a:rPr lang="en-US" altLang="zh-CN">
                <a:ea typeface="宋体" panose="02010600030101010101" pitchFamily="2" charset="-122"/>
              </a:rPr>
              <a:t>data</a:t>
            </a:r>
            <a:r>
              <a:rPr lang="zh-CN" altLang="en-US">
                <a:ea typeface="宋体" panose="02010600030101010101" pitchFamily="2" charset="-122"/>
              </a:rPr>
              <a:t>里，某个域某个属性在所有元素上的数据连续存放，相当于</a:t>
            </a:r>
            <a:r>
              <a:rPr lang="en-US" altLang="zh-CN">
                <a:ea typeface="宋体" panose="02010600030101010101" pitchFamily="2" charset="-122"/>
              </a:rPr>
              <a:t>struct of arrays</a:t>
            </a:r>
            <a:endParaRPr lang="en-US" altLang="zh-CN">
              <a:ea typeface="宋体" panose="02010600030101010101" pitchFamily="2" charset="-122"/>
            </a:endParaRPr>
          </a:p>
          <a:p>
            <a:r>
              <a:rPr lang="en-US" altLang="zh-CN">
                <a:ea typeface="宋体" panose="02010600030101010101" pitchFamily="2" charset="-122"/>
              </a:rPr>
              <a:t>data</a:t>
            </a:r>
            <a:r>
              <a:rPr lang="zh-CN" altLang="en-US">
                <a:ea typeface="宋体" panose="02010600030101010101" pitchFamily="2" charset="-122"/>
              </a:rPr>
              <a:t>是无类型的，访问数据处将</a:t>
            </a:r>
            <a:r>
              <a:rPr lang="en-US" altLang="zh-CN">
                <a:ea typeface="宋体" panose="02010600030101010101" pitchFamily="2" charset="-122"/>
              </a:rPr>
              <a:t>data</a:t>
            </a:r>
            <a:r>
              <a:rPr lang="zh-CN" altLang="en-US">
                <a:ea typeface="宋体" panose="02010600030101010101" pitchFamily="2" charset="-122"/>
              </a:rPr>
              <a:t>地址和元素个数封装得到有类型的</a:t>
            </a:r>
            <a:r>
              <a:rPr lang="en-US" altLang="zh-CN">
                <a:ea typeface="宋体" panose="02010600030101010101" pitchFamily="2" charset="-122"/>
              </a:rPr>
              <a:t>span</a:t>
            </a:r>
            <a:r>
              <a:rPr lang="zh-CN" altLang="en-US">
                <a:ea typeface="宋体" panose="02010600030101010101" pitchFamily="2" charset="-122"/>
              </a:rPr>
              <a:t>，之后通过</a:t>
            </a:r>
            <a:r>
              <a:rPr lang="en-US" altLang="zh-CN">
                <a:ea typeface="宋体" panose="02010600030101010101" pitchFamily="2" charset="-122"/>
              </a:rPr>
              <a:t>span</a:t>
            </a:r>
            <a:r>
              <a:rPr lang="zh-CN" altLang="en-US">
                <a:ea typeface="宋体" panose="02010600030101010101" pitchFamily="2" charset="-122"/>
              </a:rPr>
              <a:t>就可以下标获取数据</a:t>
            </a:r>
            <a:endParaRPr lang="zh-CN" altLang="en-US">
              <a:ea typeface="宋体" panose="02010600030101010101" pitchFamily="2" charset="-122"/>
            </a:endParaRPr>
          </a:p>
          <a:p>
            <a:r>
              <a:rPr lang="zh-CN" altLang="en-US">
                <a:ea typeface="宋体" panose="02010600030101010101" pitchFamily="2" charset="-122"/>
              </a:rPr>
              <a:t>新增</a:t>
            </a:r>
            <a:r>
              <a:rPr lang="en-US" altLang="zh-CN">
                <a:ea typeface="宋体" panose="02010600030101010101" pitchFamily="2" charset="-122"/>
              </a:rPr>
              <a:t>layer</a:t>
            </a:r>
            <a:r>
              <a:rPr lang="zh-CN" altLang="en-US">
                <a:ea typeface="宋体" panose="02010600030101010101" pitchFamily="2" charset="-122"/>
              </a:rPr>
              <a:t>和销毁</a:t>
            </a:r>
            <a:r>
              <a:rPr lang="en-US" altLang="zh-CN">
                <a:ea typeface="宋体" panose="02010600030101010101" pitchFamily="2" charset="-122"/>
              </a:rPr>
              <a:t>layer</a:t>
            </a:r>
            <a:r>
              <a:rPr lang="zh-CN" altLang="en-US">
                <a:ea typeface="宋体" panose="02010600030101010101" pitchFamily="2" charset="-122"/>
              </a:rPr>
              <a:t>都很方便，不影响其他（除了删除同名</a:t>
            </a:r>
            <a:r>
              <a:rPr lang="en-US" altLang="zh-CN">
                <a:ea typeface="宋体" panose="02010600030101010101" pitchFamily="2" charset="-122"/>
              </a:rPr>
              <a:t>layer</a:t>
            </a:r>
            <a:r>
              <a:rPr lang="zh-CN" altLang="en-US">
                <a:ea typeface="宋体" panose="02010600030101010101" pitchFamily="2" charset="-122"/>
              </a:rPr>
              <a:t>），但如果元素数量发生变化，则每个</a:t>
            </a:r>
            <a:r>
              <a:rPr lang="en-US" altLang="zh-CN">
                <a:ea typeface="宋体" panose="02010600030101010101" pitchFamily="2" charset="-122"/>
              </a:rPr>
              <a:t>layer</a:t>
            </a:r>
            <a:r>
              <a:rPr lang="zh-CN" altLang="en-US">
                <a:ea typeface="宋体" panose="02010600030101010101" pitchFamily="2" charset="-122"/>
              </a:rPr>
              <a:t>都需要重新分配内存。另外就像</a:t>
            </a:r>
            <a:r>
              <a:rPr lang="en-US" altLang="zh-CN">
                <a:ea typeface="宋体" panose="02010600030101010101" pitchFamily="2" charset="-122"/>
              </a:rPr>
              <a:t>std::vector</a:t>
            </a:r>
            <a:r>
              <a:rPr lang="zh-CN" altLang="en-US">
                <a:ea typeface="宋体" panose="02010600030101010101" pitchFamily="2" charset="-122"/>
              </a:rPr>
              <a:t>一样，如果可能发生内存重分配，就千万不要存储元素地址，只能通过</a:t>
            </a:r>
            <a:r>
              <a:rPr lang="en-US" altLang="zh-CN">
                <a:ea typeface="宋体" panose="02010600030101010101" pitchFamily="2" charset="-122"/>
              </a:rPr>
              <a:t>id</a:t>
            </a:r>
            <a:r>
              <a:rPr lang="zh-CN" altLang="en-US">
                <a:ea typeface="宋体" panose="02010600030101010101" pitchFamily="2" charset="-122"/>
              </a:rPr>
              <a:t>访问元素</a:t>
            </a:r>
            <a:endParaRPr lang="zh-CN" altLang="en-US">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en-US"/>
              <a:t>浅谈</a:t>
            </a:r>
            <a:r>
              <a:rPr lang="en-US" altLang="zh-CN"/>
              <a:t>BMesh</a:t>
            </a:r>
            <a:r>
              <a:rPr lang="zh-CN" altLang="en-US">
                <a:ea typeface="宋体" panose="02010600030101010101" pitchFamily="2" charset="-122"/>
              </a:rPr>
              <a:t>和</a:t>
            </a:r>
            <a:r>
              <a:rPr lang="zh-CN">
                <a:ea typeface="宋体" panose="02010600030101010101" pitchFamily="2" charset="-122"/>
              </a:rPr>
              <a:t>数据块</a:t>
            </a:r>
            <a:endParaRPr lang="zh-CN">
              <a:ea typeface="宋体" panose="02010600030101010101" pitchFamily="2" charset="-122"/>
            </a:endParaRPr>
          </a:p>
        </p:txBody>
      </p:sp>
      <p:sp>
        <p:nvSpPr>
          <p:cNvPr id="3" name="文本占位符 2"/>
          <p:cNvSpPr/>
          <p:nvPr>
            <p:ph type="body" idx="1"/>
          </p:nvPr>
        </p:nvSpPr>
        <p:spPr/>
        <p:txBody>
          <a:bodyPr/>
          <a:p>
            <a:r>
              <a:rPr lang="en-US" altLang="zh-CN" sz="1400"/>
              <a:t>BMesh</a:t>
            </a:r>
            <a:r>
              <a:rPr lang="zh-CN" altLang="en-US" sz="1400">
                <a:ea typeface="宋体" panose="02010600030101010101" pitchFamily="2" charset="-122"/>
              </a:rPr>
              <a:t>是编辑</a:t>
            </a:r>
            <a:r>
              <a:rPr lang="en-US" altLang="zh-CN" sz="1400">
                <a:ea typeface="宋体" panose="02010600030101010101" pitchFamily="2" charset="-122"/>
              </a:rPr>
              <a:t>Mesh</a:t>
            </a:r>
            <a:r>
              <a:rPr lang="zh-CN" altLang="en-US" sz="1400">
                <a:ea typeface="宋体" panose="02010600030101010101" pitchFamily="2" charset="-122"/>
              </a:rPr>
              <a:t>时用到的数据结构，支持频繁元素增删操作</a:t>
            </a:r>
            <a:endParaRPr lang="zh-CN" altLang="en-US" sz="1400">
              <a:ea typeface="宋体" panose="02010600030101010101" pitchFamily="2" charset="-122"/>
            </a:endParaRPr>
          </a:p>
          <a:p>
            <a:r>
              <a:rPr lang="zh-CN" altLang="en-US" sz="1400">
                <a:ea typeface="宋体" panose="02010600030101010101" pitchFamily="2" charset="-122"/>
              </a:rPr>
              <a:t>每个元素的所有属性作为数据块在</a:t>
            </a:r>
            <a:r>
              <a:rPr lang="en-US" altLang="zh-CN" sz="1400">
                <a:ea typeface="宋体" panose="02010600030101010101" pitchFamily="2" charset="-122"/>
              </a:rPr>
              <a:t>CustomData</a:t>
            </a:r>
            <a:r>
              <a:rPr lang="zh-CN" altLang="en-US" sz="1400">
                <a:ea typeface="宋体" panose="02010600030101010101" pitchFamily="2" charset="-122"/>
              </a:rPr>
              <a:t>的内存池</a:t>
            </a:r>
            <a:r>
              <a:rPr lang="en-US" altLang="zh-CN" sz="1400">
                <a:ea typeface="宋体" panose="02010600030101010101" pitchFamily="2" charset="-122"/>
              </a:rPr>
              <a:t>pool</a:t>
            </a:r>
            <a:r>
              <a:rPr lang="zh-CN" altLang="en-US" sz="1400">
                <a:ea typeface="宋体" panose="02010600030101010101" pitchFamily="2" charset="-122"/>
              </a:rPr>
              <a:t>分配，</a:t>
            </a:r>
            <a:r>
              <a:rPr lang="en-US" altLang="zh-CN" sz="1400">
                <a:ea typeface="宋体" panose="02010600030101010101" pitchFamily="2" charset="-122"/>
              </a:rPr>
              <a:t>CustomData</a:t>
            </a:r>
            <a:r>
              <a:rPr lang="zh-CN" altLang="en-US" sz="1400">
                <a:ea typeface="宋体" panose="02010600030101010101" pitchFamily="2" charset="-122"/>
              </a:rPr>
              <a:t>的</a:t>
            </a:r>
            <a:r>
              <a:rPr lang="en-US" altLang="zh-CN" sz="1400">
                <a:ea typeface="宋体" panose="02010600030101010101" pitchFamily="2" charset="-122"/>
              </a:rPr>
              <a:t>totsize</a:t>
            </a:r>
            <a:r>
              <a:rPr lang="zh-CN" altLang="en-US" sz="1400">
                <a:ea typeface="宋体" panose="02010600030101010101" pitchFamily="2" charset="-122"/>
              </a:rPr>
              <a:t>描述一个数据块大小</a:t>
            </a:r>
            <a:endParaRPr lang="zh-CN" altLang="en-US" sz="1400">
              <a:ea typeface="宋体" panose="02010600030101010101" pitchFamily="2" charset="-122"/>
            </a:endParaRPr>
          </a:p>
          <a:p>
            <a:r>
              <a:rPr lang="en-US" altLang="zh-CN" sz="1400">
                <a:ea typeface="宋体" panose="02010600030101010101" pitchFamily="2" charset="-122"/>
              </a:rPr>
              <a:t>CustomDataLayer</a:t>
            </a:r>
            <a:r>
              <a:rPr lang="zh-CN" altLang="en-US" sz="1400">
                <a:ea typeface="宋体" panose="02010600030101010101" pitchFamily="2" charset="-122"/>
              </a:rPr>
              <a:t>的</a:t>
            </a:r>
            <a:r>
              <a:rPr lang="en-US" altLang="zh-CN" sz="1400">
                <a:ea typeface="宋体" panose="02010600030101010101" pitchFamily="2" charset="-122"/>
              </a:rPr>
              <a:t>type</a:t>
            </a:r>
            <a:r>
              <a:rPr lang="zh-CN" altLang="en-US" sz="1400">
                <a:ea typeface="宋体" panose="02010600030101010101" pitchFamily="2" charset="-122"/>
              </a:rPr>
              <a:t>和</a:t>
            </a:r>
            <a:r>
              <a:rPr lang="en-US" altLang="zh-CN" sz="1400">
                <a:ea typeface="宋体" panose="02010600030101010101" pitchFamily="2" charset="-122"/>
              </a:rPr>
              <a:t>offset</a:t>
            </a:r>
            <a:r>
              <a:rPr lang="zh-CN" altLang="en-US" sz="1400">
                <a:ea typeface="宋体" panose="02010600030101010101" pitchFamily="2" charset="-122"/>
              </a:rPr>
              <a:t>解释数据块的字段类型和地址偏移量（</a:t>
            </a:r>
            <a:r>
              <a:rPr lang="en-US" altLang="zh-CN" sz="1400">
                <a:ea typeface="宋体" panose="02010600030101010101" pitchFamily="2" charset="-122"/>
              </a:rPr>
              <a:t>OpenGL VAO</a:t>
            </a:r>
            <a:r>
              <a:rPr lang="zh-CN" altLang="en-US" sz="1400">
                <a:ea typeface="宋体" panose="02010600030101010101" pitchFamily="2" charset="-122"/>
              </a:rPr>
              <a:t>），</a:t>
            </a:r>
            <a:r>
              <a:rPr lang="en-US" altLang="zh-CN" sz="1400">
                <a:ea typeface="宋体" panose="02010600030101010101" pitchFamily="2" charset="-122"/>
              </a:rPr>
              <a:t>data</a:t>
            </a:r>
            <a:r>
              <a:rPr lang="zh-CN" altLang="en-US" sz="1400">
                <a:ea typeface="宋体" panose="02010600030101010101" pitchFamily="2" charset="-122"/>
              </a:rPr>
              <a:t>不使用</a:t>
            </a:r>
            <a:endParaRPr lang="zh-CN" altLang="en-US" sz="1400">
              <a:ea typeface="宋体" panose="02010600030101010101" pitchFamily="2" charset="-122"/>
            </a:endParaRPr>
          </a:p>
        </p:txBody>
      </p:sp>
      <p:pic>
        <p:nvPicPr>
          <p:cNvPr id="5" name="图片 4"/>
          <p:cNvPicPr>
            <a:picLocks noChangeAspect="1"/>
          </p:cNvPicPr>
          <p:nvPr>
            <p:custDataLst>
              <p:tags r:id="rId1"/>
            </p:custDataLst>
          </p:nvPr>
        </p:nvPicPr>
        <p:blipFill>
          <a:blip r:embed="rId2"/>
          <a:stretch>
            <a:fillRect/>
          </a:stretch>
        </p:blipFill>
        <p:spPr>
          <a:xfrm>
            <a:off x="38100" y="2676525"/>
            <a:ext cx="2937510" cy="244729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015990" y="2263775"/>
            <a:ext cx="3072130" cy="286004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3093085" y="3201035"/>
            <a:ext cx="2805430" cy="17938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en-US" altLang="zh-CN"/>
              <a:t>BMesh</a:t>
            </a:r>
            <a:r>
              <a:rPr lang="zh-CN" altLang="en-US"/>
              <a:t>内存分配和访问</a:t>
            </a:r>
            <a:endParaRPr lang="zh-CN" altLang="en-US"/>
          </a:p>
        </p:txBody>
      </p:sp>
      <p:sp>
        <p:nvSpPr>
          <p:cNvPr id="3" name="文本占位符 2"/>
          <p:cNvSpPr/>
          <p:nvPr>
            <p:ph type="body" idx="1"/>
          </p:nvPr>
        </p:nvSpPr>
        <p:spPr/>
        <p:txBody>
          <a:bodyPr/>
          <a:p>
            <a:r>
              <a:rPr lang="en-US" altLang="zh-CN" sz="1400"/>
              <a:t>init_pool</a:t>
            </a:r>
            <a:r>
              <a:rPr lang="zh-CN" altLang="en-US" sz="1400">
                <a:ea typeface="宋体" panose="02010600030101010101" pitchFamily="2" charset="-122"/>
              </a:rPr>
              <a:t>时确定数据块大小</a:t>
            </a:r>
            <a:endParaRPr lang="zh-CN" altLang="en-US" sz="1400">
              <a:ea typeface="宋体" panose="02010600030101010101" pitchFamily="2" charset="-122"/>
            </a:endParaRPr>
          </a:p>
          <a:p>
            <a:r>
              <a:rPr lang="zh-CN" altLang="en-US" sz="1400">
                <a:ea typeface="宋体" panose="02010600030101010101" pitchFamily="2" charset="-122"/>
              </a:rPr>
              <a:t>访问属性时，根据</a:t>
            </a:r>
            <a:r>
              <a:rPr lang="en-US" altLang="zh-CN" sz="1400">
                <a:ea typeface="宋体" panose="02010600030101010101" pitchFamily="2" charset="-122"/>
              </a:rPr>
              <a:t>layer offset</a:t>
            </a:r>
            <a:r>
              <a:rPr lang="zh-CN" altLang="en-US" sz="1400">
                <a:ea typeface="宋体" panose="02010600030101010101" pitchFamily="2" charset="-122"/>
              </a:rPr>
              <a:t>得到属性</a:t>
            </a:r>
            <a:r>
              <a:rPr lang="en-US" altLang="zh-CN" sz="1400">
                <a:ea typeface="宋体" panose="02010600030101010101" pitchFamily="2" charset="-122"/>
              </a:rPr>
              <a:t>void*</a:t>
            </a:r>
            <a:r>
              <a:rPr lang="zh-CN" altLang="en-US" sz="1400">
                <a:ea typeface="宋体" panose="02010600030101010101" pitchFamily="2" charset="-122"/>
              </a:rPr>
              <a:t>地址，然后</a:t>
            </a:r>
            <a:r>
              <a:rPr lang="en-US" altLang="zh-CN" sz="1400">
                <a:ea typeface="宋体" panose="02010600030101010101" pitchFamily="2" charset="-122"/>
              </a:rPr>
              <a:t>cast</a:t>
            </a:r>
            <a:r>
              <a:rPr lang="zh-CN" altLang="en-US" sz="1400">
                <a:ea typeface="宋体" panose="02010600030101010101" pitchFamily="2" charset="-122"/>
              </a:rPr>
              <a:t>成具体指针类型</a:t>
            </a:r>
            <a:endParaRPr lang="zh-CN" altLang="en-US" sz="1400">
              <a:ea typeface="宋体" panose="02010600030101010101" pitchFamily="2" charset="-122"/>
            </a:endParaRPr>
          </a:p>
          <a:p>
            <a:r>
              <a:rPr lang="zh-CN" altLang="en-US" sz="1400">
                <a:ea typeface="宋体" panose="02010600030101010101" pitchFamily="2" charset="-122"/>
              </a:rPr>
              <a:t>设置默认值等操作，同样调用</a:t>
            </a:r>
            <a:r>
              <a:rPr lang="en-US" altLang="zh-CN" sz="1400">
                <a:ea typeface="宋体" panose="02010600030101010101" pitchFamily="2" charset="-122"/>
              </a:rPr>
              <a:t>typeinfo</a:t>
            </a:r>
            <a:r>
              <a:rPr lang="zh-CN" altLang="en-US" sz="1400">
                <a:ea typeface="宋体" panose="02010600030101010101" pitchFamily="2" charset="-122"/>
              </a:rPr>
              <a:t>的对应函数指针，只操作一个元素</a:t>
            </a:r>
            <a:endParaRPr lang="zh-CN" altLang="en-US" sz="1400">
              <a:ea typeface="宋体" panose="02010600030101010101" pitchFamily="2" charset="-122"/>
            </a:endParaRPr>
          </a:p>
          <a:p>
            <a:endParaRPr lang="zh-CN" altLang="en-US" sz="1400">
              <a:ea typeface="宋体" panose="0201060003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610870" y="2118995"/>
            <a:ext cx="3482975" cy="297815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4518660" y="2707640"/>
            <a:ext cx="3837305" cy="94107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4964430" y="3793490"/>
            <a:ext cx="2711450" cy="12299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en-US" altLang="zh-CN"/>
              <a:t>BMesh</a:t>
            </a:r>
            <a:r>
              <a:rPr lang="zh-CN" altLang="en-US">
                <a:ea typeface="宋体" panose="02010600030101010101" pitchFamily="2" charset="-122"/>
              </a:rPr>
              <a:t>属性小结</a:t>
            </a:r>
            <a:endParaRPr lang="zh-CN" altLang="en-US">
              <a:ea typeface="宋体" panose="02010600030101010101" pitchFamily="2" charset="-122"/>
            </a:endParaRPr>
          </a:p>
        </p:txBody>
      </p:sp>
      <p:sp>
        <p:nvSpPr>
          <p:cNvPr id="3" name="文本占位符 2"/>
          <p:cNvSpPr/>
          <p:nvPr>
            <p:ph type="body" idx="1"/>
          </p:nvPr>
        </p:nvSpPr>
        <p:spPr/>
        <p:txBody>
          <a:bodyPr/>
          <a:p>
            <a:r>
              <a:rPr lang="en-US" altLang="zh-CN"/>
              <a:t>BMesh</a:t>
            </a:r>
            <a:r>
              <a:rPr lang="zh-CN" altLang="en-US">
                <a:ea typeface="宋体" panose="02010600030101010101" pitchFamily="2" charset="-122"/>
              </a:rPr>
              <a:t>每个元素的所有属性合并作为结构体数据块存放，在</a:t>
            </a:r>
            <a:r>
              <a:rPr lang="en-US" altLang="zh-CN">
                <a:ea typeface="宋体" panose="02010600030101010101" pitchFamily="2" charset="-122"/>
              </a:rPr>
              <a:t>CustomData</a:t>
            </a:r>
            <a:r>
              <a:rPr lang="zh-CN" altLang="en-US">
                <a:ea typeface="宋体" panose="02010600030101010101" pitchFamily="2" charset="-122"/>
              </a:rPr>
              <a:t>的内存池分配，通过</a:t>
            </a:r>
            <a:r>
              <a:rPr lang="en-US" altLang="zh-CN">
                <a:ea typeface="宋体" panose="02010600030101010101" pitchFamily="2" charset="-122"/>
              </a:rPr>
              <a:t>layer</a:t>
            </a:r>
            <a:r>
              <a:rPr lang="zh-CN" altLang="en-US">
                <a:ea typeface="宋体" panose="02010600030101010101" pitchFamily="2" charset="-122"/>
              </a:rPr>
              <a:t>解释数据块字段，</a:t>
            </a:r>
            <a:r>
              <a:rPr lang="en-US" altLang="zh-CN">
                <a:ea typeface="宋体" panose="02010600030101010101" pitchFamily="2" charset="-122"/>
              </a:rPr>
              <a:t>layer</a:t>
            </a:r>
            <a:r>
              <a:rPr lang="zh-CN" altLang="en-US">
                <a:ea typeface="宋体" panose="02010600030101010101" pitchFamily="2" charset="-122"/>
              </a:rPr>
              <a:t>的</a:t>
            </a:r>
            <a:r>
              <a:rPr lang="en-US" altLang="zh-CN">
                <a:ea typeface="宋体" panose="02010600030101010101" pitchFamily="2" charset="-122"/>
              </a:rPr>
              <a:t>data</a:t>
            </a:r>
            <a:r>
              <a:rPr lang="zh-CN" altLang="en-US">
                <a:ea typeface="宋体" panose="02010600030101010101" pitchFamily="2" charset="-122"/>
              </a:rPr>
              <a:t>不存数据</a:t>
            </a:r>
            <a:endParaRPr lang="zh-CN" altLang="en-US">
              <a:ea typeface="宋体" panose="02010600030101010101" pitchFamily="2" charset="-122"/>
            </a:endParaRPr>
          </a:p>
          <a:p>
            <a:r>
              <a:rPr lang="en-US" altLang="zh-CN">
                <a:ea typeface="宋体" panose="02010600030101010101" pitchFamily="2" charset="-122"/>
              </a:rPr>
              <a:t>BMesh</a:t>
            </a:r>
            <a:r>
              <a:rPr lang="zh-CN" altLang="en-US">
                <a:ea typeface="宋体" panose="02010600030101010101" pitchFamily="2" charset="-122"/>
              </a:rPr>
              <a:t>增删元素很方便（操作内存池），不影响其他元素，但修改属性</a:t>
            </a:r>
            <a:r>
              <a:rPr lang="en-US" altLang="zh-CN">
                <a:ea typeface="宋体" panose="02010600030101010101" pitchFamily="2" charset="-122"/>
              </a:rPr>
              <a:t>layer</a:t>
            </a:r>
            <a:r>
              <a:rPr lang="zh-CN" altLang="en-US">
                <a:ea typeface="宋体" panose="02010600030101010101" pitchFamily="2" charset="-122"/>
              </a:rPr>
              <a:t>会改变整个结构体布局，需要重新创建内存池</a:t>
            </a:r>
            <a:endParaRPr lang="zh-CN" altLang="en-US">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en-US"/>
              <a:t>总结</a:t>
            </a:r>
            <a:endParaRPr lang="zh-CN" altLang="en-US"/>
          </a:p>
        </p:txBody>
      </p:sp>
      <p:sp>
        <p:nvSpPr>
          <p:cNvPr id="3" name="文本占位符 2"/>
          <p:cNvSpPr/>
          <p:nvPr>
            <p:ph type="body" idx="1"/>
          </p:nvPr>
        </p:nvSpPr>
        <p:spPr/>
        <p:txBody>
          <a:bodyPr/>
          <a:p>
            <a:r>
              <a:rPr lang="en-US" altLang="zh-CN"/>
              <a:t>blender</a:t>
            </a:r>
            <a:r>
              <a:rPr lang="zh-CN" altLang="en-US">
                <a:ea typeface="宋体" panose="02010600030101010101" pitchFamily="2" charset="-122"/>
              </a:rPr>
              <a:t>几何属性存放在</a:t>
            </a:r>
            <a:r>
              <a:rPr lang="en-US" altLang="zh-CN">
                <a:ea typeface="宋体" panose="02010600030101010101" pitchFamily="2" charset="-122"/>
              </a:rPr>
              <a:t>CustomData</a:t>
            </a:r>
            <a:r>
              <a:rPr lang="zh-CN" altLang="en-US">
                <a:ea typeface="宋体" panose="02010600030101010101" pitchFamily="2" charset="-122"/>
              </a:rPr>
              <a:t>中，每个域有一个</a:t>
            </a:r>
            <a:r>
              <a:rPr lang="en-US" altLang="zh-CN">
                <a:ea typeface="宋体" panose="02010600030101010101" pitchFamily="2" charset="-122"/>
              </a:rPr>
              <a:t>CustomData</a:t>
            </a:r>
            <a:endParaRPr lang="en-US" altLang="zh-CN">
              <a:ea typeface="宋体" panose="02010600030101010101" pitchFamily="2" charset="-122"/>
            </a:endParaRPr>
          </a:p>
          <a:p>
            <a:r>
              <a:rPr lang="en-US" altLang="zh-CN">
                <a:ea typeface="宋体" panose="02010600030101010101" pitchFamily="2" charset="-122"/>
              </a:rPr>
              <a:t>CustomData</a:t>
            </a:r>
            <a:r>
              <a:rPr lang="zh-CN" altLang="en-US">
                <a:ea typeface="宋体" panose="02010600030101010101" pitchFamily="2" charset="-122"/>
              </a:rPr>
              <a:t>的每个属性有一个</a:t>
            </a:r>
            <a:r>
              <a:rPr lang="en-US" altLang="zh-CN">
                <a:ea typeface="宋体" panose="02010600030101010101" pitchFamily="2" charset="-122"/>
              </a:rPr>
              <a:t>CustomDataLayer</a:t>
            </a:r>
            <a:r>
              <a:rPr lang="zh-CN" altLang="en-US">
                <a:ea typeface="宋体" panose="02010600030101010101" pitchFamily="2" charset="-122"/>
              </a:rPr>
              <a:t>，每种属性数据类型有对应</a:t>
            </a:r>
            <a:r>
              <a:rPr lang="en-US" altLang="zh-CN">
                <a:ea typeface="宋体" panose="02010600030101010101" pitchFamily="2" charset="-122"/>
              </a:rPr>
              <a:t>typeinfo</a:t>
            </a:r>
            <a:r>
              <a:rPr lang="zh-CN" altLang="en-US">
                <a:ea typeface="宋体" panose="02010600030101010101" pitchFamily="2" charset="-122"/>
              </a:rPr>
              <a:t>，包含大小、初始化、析构、插值、默认值等信息</a:t>
            </a:r>
            <a:endParaRPr lang="zh-CN" altLang="en-US">
              <a:ea typeface="宋体" panose="02010600030101010101" pitchFamily="2" charset="-122"/>
            </a:endParaRPr>
          </a:p>
          <a:p>
            <a:r>
              <a:rPr lang="zh-CN" altLang="en-US">
                <a:ea typeface="宋体" panose="02010600030101010101" pitchFamily="2" charset="-122"/>
              </a:rPr>
              <a:t>属性数据有两种存放方式：</a:t>
            </a:r>
            <a:endParaRPr lang="zh-CN" altLang="en-US">
              <a:ea typeface="宋体" panose="02010600030101010101" pitchFamily="2" charset="-122"/>
            </a:endParaRPr>
          </a:p>
          <a:p>
            <a:pPr lvl="1"/>
            <a:r>
              <a:rPr lang="en-US" altLang="zh-CN">
                <a:ea typeface="宋体" panose="02010600030101010101" pitchFamily="2" charset="-122"/>
              </a:rPr>
              <a:t>Struct of Arrays</a:t>
            </a:r>
            <a:r>
              <a:rPr lang="zh-CN" altLang="en-US">
                <a:ea typeface="宋体" panose="02010600030101010101" pitchFamily="2" charset="-122"/>
              </a:rPr>
              <a:t>：所有元素的该属性存放到</a:t>
            </a:r>
            <a:r>
              <a:rPr lang="en-US" altLang="zh-CN">
                <a:ea typeface="宋体" panose="02010600030101010101" pitchFamily="2" charset="-122"/>
              </a:rPr>
              <a:t>CustomDataLayer</a:t>
            </a:r>
            <a:r>
              <a:rPr lang="zh-CN" altLang="en-US">
                <a:ea typeface="宋体" panose="02010600030101010101" pitchFamily="2" charset="-122"/>
              </a:rPr>
              <a:t>的</a:t>
            </a:r>
            <a:r>
              <a:rPr lang="en-US" altLang="zh-CN">
                <a:ea typeface="宋体" panose="02010600030101010101" pitchFamily="2" charset="-122"/>
              </a:rPr>
              <a:t>data</a:t>
            </a:r>
            <a:r>
              <a:rPr lang="zh-CN" altLang="en-US">
                <a:ea typeface="宋体" panose="02010600030101010101" pitchFamily="2" charset="-122"/>
              </a:rPr>
              <a:t>数组，</a:t>
            </a:r>
            <a:r>
              <a:rPr lang="en-US" altLang="zh-CN">
                <a:ea typeface="宋体" panose="02010600030101010101" pitchFamily="2" charset="-122"/>
              </a:rPr>
              <a:t>data</a:t>
            </a:r>
            <a:r>
              <a:rPr lang="zh-CN" altLang="en-US">
                <a:ea typeface="宋体" panose="02010600030101010101" pitchFamily="2" charset="-122"/>
              </a:rPr>
              <a:t>无类型，获取属性的代码通过</a:t>
            </a:r>
            <a:r>
              <a:rPr lang="en-US" altLang="zh-CN">
                <a:ea typeface="宋体" panose="02010600030101010101" pitchFamily="2" charset="-122"/>
              </a:rPr>
              <a:t>span</a:t>
            </a:r>
            <a:r>
              <a:rPr lang="zh-CN" altLang="en-US">
                <a:ea typeface="宋体" panose="02010600030101010101" pitchFamily="2" charset="-122"/>
              </a:rPr>
              <a:t>封装后可以下标访问。此模式很方便增删修改单个属性，如果元素数量发生变化则需要重新分配所有属性的内存</a:t>
            </a:r>
            <a:endParaRPr lang="zh-CN" altLang="en-US">
              <a:ea typeface="宋体" panose="02010600030101010101" pitchFamily="2" charset="-122"/>
            </a:endParaRPr>
          </a:p>
          <a:p>
            <a:pPr lvl="1"/>
            <a:r>
              <a:rPr lang="en-US" altLang="zh-CN">
                <a:ea typeface="宋体" panose="02010600030101010101" pitchFamily="2" charset="-122"/>
              </a:rPr>
              <a:t>BMesh</a:t>
            </a:r>
            <a:r>
              <a:rPr lang="zh-CN" altLang="en-US">
                <a:ea typeface="宋体" panose="02010600030101010101" pitchFamily="2" charset="-122"/>
              </a:rPr>
              <a:t>用的结构体数据块模式：元素的所有属性集中打包成结构体数据块，在</a:t>
            </a:r>
            <a:r>
              <a:rPr lang="en-US" altLang="zh-CN">
                <a:ea typeface="宋体" panose="02010600030101010101" pitchFamily="2" charset="-122"/>
              </a:rPr>
              <a:t>CustomData</a:t>
            </a:r>
            <a:r>
              <a:rPr lang="zh-CN" altLang="en-US">
                <a:ea typeface="宋体" panose="02010600030101010101" pitchFamily="2" charset="-122"/>
              </a:rPr>
              <a:t>的内存池分配，通过</a:t>
            </a:r>
            <a:r>
              <a:rPr lang="en-US" altLang="zh-CN">
                <a:ea typeface="宋体" panose="02010600030101010101" pitchFamily="2" charset="-122"/>
              </a:rPr>
              <a:t>CustomDataLayer</a:t>
            </a:r>
            <a:r>
              <a:rPr lang="zh-CN" altLang="en-US">
                <a:ea typeface="宋体" panose="02010600030101010101" pitchFamily="2" charset="-122"/>
              </a:rPr>
              <a:t>的类型、偏移量解释各字段。此模式很方便增删元素，但如果属性发生变化则需要重建内存池</a:t>
            </a:r>
            <a:endParaRPr lang="en-US" altLang="zh-CN">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en-US" altLang="zh-CN"/>
              <a:t>Next</a:t>
            </a:r>
            <a:endParaRPr lang="en-US" altLang="zh-CN"/>
          </a:p>
        </p:txBody>
      </p:sp>
      <p:sp>
        <p:nvSpPr>
          <p:cNvPr id="3" name="文本占位符 2"/>
          <p:cNvSpPr/>
          <p:nvPr>
            <p:ph type="body" idx="1"/>
          </p:nvPr>
        </p:nvSpPr>
        <p:spPr/>
        <p:txBody>
          <a:bodyPr/>
          <a:p>
            <a:r>
              <a:rPr lang="en-US" altLang="zh-CN"/>
              <a:t>BMesh</a:t>
            </a:r>
            <a:r>
              <a:rPr lang="zh-CN" altLang="en-US">
                <a:ea typeface="宋体" panose="02010600030101010101" pitchFamily="2" charset="-122"/>
              </a:rPr>
              <a:t>拓扑加速结构</a:t>
            </a:r>
            <a:endParaRPr lang="zh-CN" altLang="en-US">
              <a:ea typeface="宋体" panose="02010600030101010101" pitchFamily="2" charset="-122"/>
            </a:endParaRPr>
          </a:p>
          <a:p>
            <a:r>
              <a:rPr lang="en-US" altLang="zh-CN">
                <a:ea typeface="宋体" panose="02010600030101010101" pitchFamily="2" charset="-122"/>
              </a:rPr>
              <a:t>Thank </a:t>
            </a:r>
            <a:r>
              <a:rPr lang="zh-CN" altLang="en-US">
                <a:ea typeface="宋体" panose="02010600030101010101" pitchFamily="2" charset="-122"/>
              </a:rPr>
              <a:t>♂</a:t>
            </a:r>
            <a:r>
              <a:rPr lang="en-US" altLang="zh-CN">
                <a:ea typeface="宋体" panose="02010600030101010101" pitchFamily="2" charset="-122"/>
              </a:rPr>
              <a:t> you, sir!</a:t>
            </a:r>
            <a:endParaRPr lang="en-US" altLang="zh-CN">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en-US">
                <a:ea typeface="宋体" panose="02010600030101010101" pitchFamily="2" charset="-122"/>
                <a:sym typeface="+mn-ea"/>
              </a:rPr>
              <a:t>上期回顾：属性域</a:t>
            </a:r>
            <a:endParaRPr lang="zh-CN" altLang="en-US">
              <a:ea typeface="宋体" panose="02010600030101010101" pitchFamily="2" charset="-122"/>
              <a:sym typeface="+mn-ea"/>
            </a:endParaRPr>
          </a:p>
        </p:txBody>
      </p:sp>
      <p:sp>
        <p:nvSpPr>
          <p:cNvPr id="3" name="文本占位符 2"/>
          <p:cNvSpPr/>
          <p:nvPr>
            <p:ph type="body" idx="1"/>
          </p:nvPr>
        </p:nvSpPr>
        <p:spPr/>
        <p:txBody>
          <a:bodyPr/>
          <a:p>
            <a:r>
              <a:rPr lang="zh-CN">
                <a:ea typeface="宋体" panose="02010600030101010101" pitchFamily="2" charset="-122"/>
              </a:rPr>
              <a:t>程序化建模核心思想：一切皆属性</a:t>
            </a:r>
            <a:endParaRPr lang="zh-CN">
              <a:ea typeface="宋体" panose="02010600030101010101" pitchFamily="2" charset="-122"/>
            </a:endParaRPr>
          </a:p>
          <a:p>
            <a:r>
              <a:rPr lang="en-US" altLang="zh-CN">
                <a:ea typeface="宋体" panose="02010600030101010101" pitchFamily="2" charset="-122"/>
              </a:rPr>
              <a:t>blender</a:t>
            </a:r>
            <a:r>
              <a:rPr lang="zh-CN">
                <a:ea typeface="宋体" panose="02010600030101010101" pitchFamily="2" charset="-122"/>
              </a:rPr>
              <a:t>目前属性域有</a:t>
            </a:r>
            <a:r>
              <a:rPr lang="en-US" altLang="zh-CN">
                <a:ea typeface="宋体" panose="02010600030101010101" pitchFamily="2" charset="-122"/>
              </a:rPr>
              <a:t>6</a:t>
            </a:r>
            <a:r>
              <a:rPr lang="zh-CN" altLang="en-US">
                <a:ea typeface="宋体" panose="02010600030101010101" pitchFamily="2" charset="-122"/>
              </a:rPr>
              <a:t>个，</a:t>
            </a:r>
            <a:r>
              <a:rPr lang="en-US" altLang="zh-CN">
                <a:ea typeface="宋体" panose="02010600030101010101" pitchFamily="2" charset="-122"/>
              </a:rPr>
              <a:t>Mesh</a:t>
            </a:r>
            <a:r>
              <a:rPr lang="zh-CN" altLang="en-US">
                <a:ea typeface="宋体" panose="02010600030101010101" pitchFamily="2" charset="-122"/>
              </a:rPr>
              <a:t>用到前</a:t>
            </a:r>
            <a:r>
              <a:rPr lang="en-US" altLang="zh-CN">
                <a:ea typeface="宋体" panose="02010600030101010101" pitchFamily="2" charset="-122"/>
              </a:rPr>
              <a:t>4</a:t>
            </a:r>
            <a:r>
              <a:rPr lang="zh-CN" altLang="en-US">
                <a:ea typeface="宋体" panose="02010600030101010101" pitchFamily="2" charset="-122"/>
              </a:rPr>
              <a:t>个</a:t>
            </a:r>
            <a:endParaRPr lang="zh-CN">
              <a:ea typeface="宋体" panose="02010600030101010101" pitchFamily="2" charset="-122"/>
            </a:endParaRPr>
          </a:p>
          <a:p>
            <a:pPr lvl="1"/>
            <a:r>
              <a:rPr lang="en-US" altLang="zh-CN">
                <a:ea typeface="宋体" panose="02010600030101010101" pitchFamily="2" charset="-122"/>
              </a:rPr>
              <a:t>point / vertex</a:t>
            </a:r>
            <a:endParaRPr lang="en-US" altLang="zh-CN">
              <a:ea typeface="宋体" panose="02010600030101010101" pitchFamily="2" charset="-122"/>
            </a:endParaRPr>
          </a:p>
          <a:p>
            <a:pPr lvl="1"/>
            <a:r>
              <a:rPr lang="en-US" altLang="zh-CN">
                <a:ea typeface="宋体" panose="02010600030101010101" pitchFamily="2" charset="-122"/>
              </a:rPr>
              <a:t>edge</a:t>
            </a:r>
            <a:endParaRPr lang="en-US" altLang="zh-CN">
              <a:ea typeface="宋体" panose="02010600030101010101" pitchFamily="2" charset="-122"/>
            </a:endParaRPr>
          </a:p>
          <a:p>
            <a:pPr lvl="1"/>
            <a:r>
              <a:rPr lang="en-US" altLang="zh-CN">
                <a:ea typeface="宋体" panose="02010600030101010101" pitchFamily="2" charset="-122"/>
              </a:rPr>
              <a:t>face / poly</a:t>
            </a:r>
            <a:endParaRPr lang="en-US" altLang="zh-CN">
              <a:ea typeface="宋体" panose="02010600030101010101" pitchFamily="2" charset="-122"/>
            </a:endParaRPr>
          </a:p>
          <a:p>
            <a:pPr lvl="1"/>
            <a:r>
              <a:rPr lang="en-US" altLang="zh-CN">
                <a:ea typeface="宋体" panose="02010600030101010101" pitchFamily="2" charset="-122"/>
              </a:rPr>
              <a:t>(face) corner / loop</a:t>
            </a:r>
            <a:endParaRPr lang="en-US" altLang="zh-CN">
              <a:ea typeface="宋体" panose="02010600030101010101" pitchFamily="2" charset="-122"/>
            </a:endParaRPr>
          </a:p>
          <a:p>
            <a:pPr lvl="1"/>
            <a:r>
              <a:rPr lang="en-US" altLang="zh-CN">
                <a:ea typeface="宋体" panose="02010600030101010101" pitchFamily="2" charset="-122"/>
              </a:rPr>
              <a:t>curve</a:t>
            </a:r>
            <a:endParaRPr lang="en-US" altLang="zh-CN">
              <a:ea typeface="宋体" panose="02010600030101010101" pitchFamily="2" charset="-122"/>
            </a:endParaRPr>
          </a:p>
          <a:p>
            <a:pPr lvl="1"/>
            <a:r>
              <a:rPr lang="en-US" altLang="zh-CN">
                <a:ea typeface="宋体" panose="02010600030101010101" pitchFamily="2" charset="-122"/>
              </a:rPr>
              <a:t>instance</a:t>
            </a:r>
            <a:endParaRPr lang="en-US" altLang="zh-CN">
              <a:ea typeface="宋体" panose="02010600030101010101" pitchFamily="2" charset="-122"/>
            </a:endParaRPr>
          </a:p>
          <a:p>
            <a:pPr lvl="0"/>
            <a:r>
              <a:rPr lang="zh-CN" altLang="en-US">
                <a:ea typeface="宋体" panose="02010600030101010101" pitchFamily="2" charset="-122"/>
              </a:rPr>
              <a:t>名词：域</a:t>
            </a:r>
            <a:r>
              <a:rPr lang="en-US" altLang="zh-CN">
                <a:ea typeface="宋体" panose="02010600030101010101" pitchFamily="2" charset="-122"/>
              </a:rPr>
              <a:t>/</a:t>
            </a:r>
            <a:r>
              <a:rPr lang="zh-CN" altLang="en-US">
                <a:ea typeface="宋体" panose="02010600030101010101" pitchFamily="2" charset="-122"/>
              </a:rPr>
              <a:t>属性</a:t>
            </a:r>
            <a:r>
              <a:rPr lang="en-US" altLang="zh-CN">
                <a:ea typeface="宋体" panose="02010600030101010101" pitchFamily="2" charset="-122"/>
              </a:rPr>
              <a:t>/</a:t>
            </a:r>
            <a:r>
              <a:rPr lang="zh-CN" altLang="en-US">
                <a:ea typeface="宋体" panose="02010600030101010101" pitchFamily="2" charset="-122"/>
              </a:rPr>
              <a:t>元素</a:t>
            </a:r>
            <a:endParaRPr lang="zh-CN" altLang="en-US">
              <a:ea typeface="宋体" panose="0201060003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445135" y="3696335"/>
            <a:ext cx="4655185" cy="144716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747385" y="2967355"/>
            <a:ext cx="3084830" cy="21551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en-US">
                <a:ea typeface="宋体" panose="02010600030101010101" pitchFamily="2" charset="-122"/>
              </a:rPr>
              <a:t>上期回顾：</a:t>
            </a:r>
            <a:r>
              <a:rPr lang="en-US" altLang="zh-CN">
                <a:ea typeface="宋体" panose="02010600030101010101" pitchFamily="2" charset="-122"/>
              </a:rPr>
              <a:t>Mesh</a:t>
            </a:r>
            <a:r>
              <a:rPr lang="zh-CN" altLang="en-US">
                <a:ea typeface="宋体" panose="02010600030101010101" pitchFamily="2" charset="-122"/>
              </a:rPr>
              <a:t>拓扑结构相关属性</a:t>
            </a:r>
            <a:endParaRPr lang="zh-CN" altLang="en-US">
              <a:ea typeface="宋体" panose="02010600030101010101" pitchFamily="2" charset="-122"/>
            </a:endParaRPr>
          </a:p>
        </p:txBody>
      </p:sp>
      <p:sp>
        <p:nvSpPr>
          <p:cNvPr id="3" name="文本占位符 2"/>
          <p:cNvSpPr/>
          <p:nvPr>
            <p:ph type="body" idx="1"/>
          </p:nvPr>
        </p:nvSpPr>
        <p:spPr/>
        <p:txBody>
          <a:bodyPr/>
          <a:p>
            <a:r>
              <a:rPr lang="en-US" altLang="zh-CN" sz="1600"/>
              <a:t>blender</a:t>
            </a:r>
            <a:r>
              <a:rPr lang="zh-CN" altLang="en-US" sz="1600">
                <a:ea typeface="宋体" panose="02010600030101010101" pitchFamily="2" charset="-122"/>
              </a:rPr>
              <a:t>是多边形建模，拓扑可以非流形，但面不能带孔</a:t>
            </a:r>
            <a:endParaRPr lang="en-US" altLang="zh-CN" sz="1600"/>
          </a:p>
          <a:p>
            <a:r>
              <a:rPr lang="en-US" altLang="zh-CN" sz="1600"/>
              <a:t>vertex</a:t>
            </a:r>
            <a:r>
              <a:rPr lang="zh-CN" altLang="en-US" sz="1600">
                <a:ea typeface="宋体" panose="02010600030101010101" pitchFamily="2" charset="-122"/>
              </a:rPr>
              <a:t>：顶点位置</a:t>
            </a:r>
            <a:endParaRPr lang="zh-CN" altLang="en-US" sz="1600">
              <a:ea typeface="宋体" panose="02010600030101010101" pitchFamily="2" charset="-122"/>
            </a:endParaRPr>
          </a:p>
          <a:p>
            <a:r>
              <a:rPr lang="en-US" altLang="zh-CN" sz="1600">
                <a:ea typeface="宋体" panose="02010600030101010101" pitchFamily="2" charset="-122"/>
              </a:rPr>
              <a:t>edge</a:t>
            </a:r>
            <a:r>
              <a:rPr lang="zh-CN" altLang="en-US" sz="1600">
                <a:ea typeface="宋体" panose="02010600030101010101" pitchFamily="2" charset="-122"/>
              </a:rPr>
              <a:t>：两个</a:t>
            </a:r>
            <a:r>
              <a:rPr lang="en-US" altLang="zh-CN" sz="1600">
                <a:ea typeface="宋体" panose="02010600030101010101" pitchFamily="2" charset="-122"/>
              </a:rPr>
              <a:t>vertex id</a:t>
            </a:r>
            <a:r>
              <a:rPr lang="zh-CN" altLang="en-US" sz="1600">
                <a:ea typeface="宋体" panose="02010600030101010101" pitchFamily="2" charset="-122"/>
              </a:rPr>
              <a:t>，无方向</a:t>
            </a:r>
            <a:endParaRPr lang="zh-CN" altLang="en-US" sz="1600">
              <a:ea typeface="宋体" panose="02010600030101010101" pitchFamily="2" charset="-122"/>
            </a:endParaRPr>
          </a:p>
          <a:p>
            <a:r>
              <a:rPr lang="en-US" altLang="zh-CN" sz="1600">
                <a:ea typeface="宋体" panose="02010600030101010101" pitchFamily="2" charset="-122"/>
              </a:rPr>
              <a:t>face</a:t>
            </a:r>
            <a:r>
              <a:rPr lang="zh-CN" altLang="en-US" sz="1600">
                <a:ea typeface="宋体" panose="02010600030101010101" pitchFamily="2" charset="-122"/>
              </a:rPr>
              <a:t>：多边形面，由一段连续排放的</a:t>
            </a:r>
            <a:r>
              <a:rPr lang="en-US" altLang="zh-CN" sz="1600">
                <a:ea typeface="宋体" panose="02010600030101010101" pitchFamily="2" charset="-122"/>
              </a:rPr>
              <a:t>face corner</a:t>
            </a:r>
            <a:r>
              <a:rPr lang="zh-CN" altLang="en-US" sz="1600">
                <a:ea typeface="宋体" panose="02010600030101010101" pitchFamily="2" charset="-122"/>
              </a:rPr>
              <a:t>构成，</a:t>
            </a:r>
            <a:r>
              <a:rPr lang="zh-CN" sz="1600">
                <a:ea typeface="宋体" panose="02010600030101010101" pitchFamily="2" charset="-122"/>
              </a:rPr>
              <a:t>通过起始</a:t>
            </a:r>
            <a:r>
              <a:rPr lang="en-US" altLang="zh-CN" sz="1600">
                <a:ea typeface="宋体" panose="02010600030101010101" pitchFamily="2" charset="-122"/>
              </a:rPr>
              <a:t>corner id</a:t>
            </a:r>
            <a:r>
              <a:rPr lang="zh-CN" altLang="en-US" sz="1600">
                <a:ea typeface="宋体" panose="02010600030101010101" pitchFamily="2" charset="-122"/>
              </a:rPr>
              <a:t>和边数获取所有</a:t>
            </a:r>
            <a:r>
              <a:rPr lang="en-US" altLang="zh-CN" sz="1600">
                <a:ea typeface="宋体" panose="02010600030101010101" pitchFamily="2" charset="-122"/>
              </a:rPr>
              <a:t>corner</a:t>
            </a:r>
            <a:endParaRPr lang="zh-CN" sz="1600">
              <a:ea typeface="宋体" panose="02010600030101010101" pitchFamily="2" charset="-122"/>
            </a:endParaRPr>
          </a:p>
          <a:p>
            <a:r>
              <a:rPr lang="en-US" altLang="zh-CN" sz="1600">
                <a:ea typeface="宋体" panose="02010600030101010101" pitchFamily="2" charset="-122"/>
              </a:rPr>
              <a:t>corner / loop</a:t>
            </a:r>
            <a:r>
              <a:rPr lang="zh-CN" altLang="en-US" sz="1600">
                <a:ea typeface="宋体" panose="02010600030101010101" pitchFamily="2" charset="-122"/>
              </a:rPr>
              <a:t>：面拐</a:t>
            </a:r>
            <a:r>
              <a:rPr lang="en-US" altLang="zh-CN" sz="1600">
                <a:ea typeface="宋体" panose="02010600030101010101" pitchFamily="2" charset="-122"/>
              </a:rPr>
              <a:t>/</a:t>
            </a:r>
            <a:r>
              <a:rPr lang="zh-CN" altLang="en-US" sz="1600">
                <a:ea typeface="宋体" panose="02010600030101010101" pitchFamily="2" charset="-122"/>
              </a:rPr>
              <a:t>面的角落，多边形环路上的一段，持有起点</a:t>
            </a:r>
            <a:r>
              <a:rPr lang="en-US" altLang="zh-CN" sz="1600">
                <a:ea typeface="宋体" panose="02010600030101010101" pitchFamily="2" charset="-122"/>
              </a:rPr>
              <a:t>vertex id</a:t>
            </a:r>
            <a:r>
              <a:rPr lang="zh-CN" altLang="en-US" sz="1600">
                <a:ea typeface="宋体" panose="02010600030101010101" pitchFamily="2" charset="-122"/>
              </a:rPr>
              <a:t>和</a:t>
            </a:r>
            <a:r>
              <a:rPr lang="en-US" altLang="zh-CN" sz="1600">
                <a:ea typeface="宋体" panose="02010600030101010101" pitchFamily="2" charset="-122"/>
              </a:rPr>
              <a:t>edge id</a:t>
            </a:r>
            <a:endParaRPr lang="en-US" altLang="zh-CN" sz="1600">
              <a:ea typeface="宋体" panose="0201060003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2452370" y="3063875"/>
            <a:ext cx="4238625" cy="20332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en-US">
                <a:ea typeface="宋体" panose="02010600030101010101" pitchFamily="2" charset="-122"/>
                <a:sym typeface="+mn-ea"/>
              </a:rPr>
              <a:t>上期回顾：</a:t>
            </a:r>
            <a:r>
              <a:rPr lang="en-US" altLang="zh-CN">
                <a:ea typeface="宋体" panose="02010600030101010101" pitchFamily="2" charset="-122"/>
                <a:sym typeface="+mn-ea"/>
              </a:rPr>
              <a:t>Mesh</a:t>
            </a:r>
            <a:r>
              <a:rPr lang="zh-CN" altLang="en-US">
                <a:ea typeface="宋体" panose="02010600030101010101" pitchFamily="2" charset="-122"/>
                <a:sym typeface="+mn-ea"/>
              </a:rPr>
              <a:t>拓扑属性存放位置</a:t>
            </a:r>
            <a:endParaRPr lang="en-US" altLang="zh-CN">
              <a:ea typeface="宋体" panose="02010600030101010101" pitchFamily="2" charset="-122"/>
            </a:endParaRPr>
          </a:p>
        </p:txBody>
      </p:sp>
      <p:sp>
        <p:nvSpPr>
          <p:cNvPr id="3" name="文本占位符 2"/>
          <p:cNvSpPr/>
          <p:nvPr>
            <p:ph type="body" idx="1"/>
          </p:nvPr>
        </p:nvSpPr>
        <p:spPr/>
        <p:txBody>
          <a:bodyPr/>
          <a:p>
            <a:r>
              <a:rPr lang="zh-CN" altLang="en-US" sz="1400">
                <a:ea typeface="宋体" panose="02010600030101010101" pitchFamily="2" charset="-122"/>
              </a:rPr>
              <a:t>拓扑属性和其他自定义属性一样，存放在各自域的</a:t>
            </a:r>
            <a:r>
              <a:rPr lang="en-US" altLang="zh-CN" sz="1400">
                <a:ea typeface="宋体" panose="02010600030101010101" pitchFamily="2" charset="-122"/>
              </a:rPr>
              <a:t>CustomData</a:t>
            </a:r>
            <a:r>
              <a:rPr lang="zh-CN" altLang="en-US" sz="1400">
                <a:ea typeface="宋体" panose="02010600030101010101" pitchFamily="2" charset="-122"/>
              </a:rPr>
              <a:t>里（</a:t>
            </a:r>
            <a:r>
              <a:rPr lang="en-US" altLang="zh-CN" sz="1400">
                <a:ea typeface="宋体" panose="02010600030101010101" pitchFamily="2" charset="-122"/>
              </a:rPr>
              <a:t>4.0</a:t>
            </a:r>
            <a:r>
              <a:rPr lang="zh-CN" altLang="en-US" sz="1400">
                <a:ea typeface="宋体" panose="02010600030101010101" pitchFamily="2" charset="-122"/>
              </a:rPr>
              <a:t>最新代码</a:t>
            </a:r>
            <a:r>
              <a:rPr lang="en-US" altLang="zh-CN" sz="1400">
                <a:ea typeface="宋体" panose="02010600030101010101" pitchFamily="2" charset="-122"/>
              </a:rPr>
              <a:t>vdata-&gt;vert_data...</a:t>
            </a:r>
            <a:r>
              <a:rPr lang="zh-CN" altLang="en-US" sz="1400">
                <a:ea typeface="宋体" panose="02010600030101010101" pitchFamily="2" charset="-122"/>
              </a:rPr>
              <a:t>，</a:t>
            </a:r>
            <a:r>
              <a:rPr lang="en-US" altLang="zh-CN" sz="1400">
                <a:ea typeface="宋体" panose="02010600030101010101" pitchFamily="2" charset="-122"/>
              </a:rPr>
              <a:t>poly</a:t>
            </a:r>
            <a:r>
              <a:rPr lang="zh-CN" altLang="en-US" sz="1400">
                <a:ea typeface="宋体" panose="02010600030101010101" pitchFamily="2" charset="-122"/>
              </a:rPr>
              <a:t>叫</a:t>
            </a:r>
            <a:r>
              <a:rPr lang="en-US" altLang="zh-CN" sz="1400">
                <a:ea typeface="宋体" panose="02010600030101010101" pitchFamily="2" charset="-122"/>
              </a:rPr>
              <a:t>face</a:t>
            </a:r>
            <a:r>
              <a:rPr lang="zh-CN" altLang="en-US" sz="1400">
                <a:ea typeface="宋体" panose="02010600030101010101" pitchFamily="2" charset="-122"/>
              </a:rPr>
              <a:t>了）</a:t>
            </a:r>
            <a:endParaRPr lang="zh-CN" altLang="en-US" sz="1400">
              <a:ea typeface="宋体" panose="02010600030101010101" pitchFamily="2" charset="-122"/>
            </a:endParaRPr>
          </a:p>
          <a:p>
            <a:r>
              <a:rPr lang="en-US" altLang="zh-CN" sz="1400">
                <a:ea typeface="宋体" panose="02010600030101010101" pitchFamily="2" charset="-122"/>
              </a:rPr>
              <a:t>face</a:t>
            </a:r>
            <a:r>
              <a:rPr lang="zh-CN" altLang="en-US" sz="1400">
                <a:ea typeface="宋体" panose="02010600030101010101" pitchFamily="2" charset="-122"/>
              </a:rPr>
              <a:t>对应的</a:t>
            </a:r>
            <a:r>
              <a:rPr lang="en-US" altLang="zh-CN" sz="1400">
                <a:ea typeface="宋体" panose="02010600030101010101" pitchFamily="2" charset="-122"/>
              </a:rPr>
              <a:t>corner</a:t>
            </a:r>
            <a:r>
              <a:rPr lang="zh-CN" altLang="en-US" sz="1400">
                <a:ea typeface="宋体" panose="02010600030101010101" pitchFamily="2" charset="-122"/>
              </a:rPr>
              <a:t>目前存放在</a:t>
            </a:r>
            <a:r>
              <a:rPr lang="en-US" altLang="zh-CN" sz="1400">
                <a:ea typeface="宋体" panose="02010600030101010101" pitchFamily="2" charset="-122"/>
              </a:rPr>
              <a:t>face_offset_indices</a:t>
            </a:r>
            <a:r>
              <a:rPr lang="zh-CN" altLang="en-US" sz="1400">
                <a:ea typeface="宋体" panose="02010600030101010101" pitchFamily="2" charset="-122"/>
              </a:rPr>
              <a:t>动态数组，数组长度为</a:t>
            </a:r>
            <a:r>
              <a:rPr lang="en-US" altLang="zh-CN" sz="1400">
                <a:ea typeface="宋体" panose="02010600030101010101" pitchFamily="2" charset="-122"/>
              </a:rPr>
              <a:t>face</a:t>
            </a:r>
            <a:r>
              <a:rPr lang="zh-CN" altLang="en-US" sz="1400">
                <a:ea typeface="宋体" panose="02010600030101010101" pitchFamily="2" charset="-122"/>
              </a:rPr>
              <a:t>数</a:t>
            </a:r>
            <a:r>
              <a:rPr lang="en-US" altLang="zh-CN" sz="1400">
                <a:ea typeface="宋体" panose="02010600030101010101" pitchFamily="2" charset="-122"/>
              </a:rPr>
              <a:t>+1</a:t>
            </a:r>
            <a:r>
              <a:rPr lang="zh-CN" altLang="en-US" sz="1400">
                <a:ea typeface="宋体" panose="02010600030101010101" pitchFamily="2" charset="-122"/>
              </a:rPr>
              <a:t>（原因：省内存？）</a:t>
            </a:r>
            <a:endParaRPr lang="zh-CN" altLang="en-US" sz="1400">
              <a:ea typeface="宋体" panose="0201060003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2065655" y="2327910"/>
            <a:ext cx="5012055" cy="28155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en-US" altLang="zh-CN"/>
              <a:t>CustomData</a:t>
            </a:r>
            <a:r>
              <a:rPr lang="zh-CN" altLang="en-US">
                <a:ea typeface="宋体" panose="02010600030101010101" pitchFamily="2" charset="-122"/>
              </a:rPr>
              <a:t>和</a:t>
            </a:r>
            <a:r>
              <a:rPr lang="en-US" altLang="zh-CN">
                <a:ea typeface="宋体" panose="02010600030101010101" pitchFamily="2" charset="-122"/>
              </a:rPr>
              <a:t>CustomDataLayer</a:t>
            </a:r>
            <a:endParaRPr lang="en-US" altLang="zh-CN">
              <a:ea typeface="宋体" panose="02010600030101010101" pitchFamily="2" charset="-122"/>
            </a:endParaRPr>
          </a:p>
        </p:txBody>
      </p:sp>
      <p:sp>
        <p:nvSpPr>
          <p:cNvPr id="3" name="文本占位符 2"/>
          <p:cNvSpPr/>
          <p:nvPr>
            <p:ph type="body" idx="1"/>
          </p:nvPr>
        </p:nvSpPr>
        <p:spPr/>
        <p:txBody>
          <a:bodyPr/>
          <a:p>
            <a:r>
              <a:rPr lang="en-US" altLang="zh-CN"/>
              <a:t>CustomData</a:t>
            </a:r>
            <a:r>
              <a:rPr lang="zh-CN" altLang="en-US">
                <a:ea typeface="宋体" panose="02010600030101010101" pitchFamily="2" charset="-122"/>
              </a:rPr>
              <a:t>：域的所有属性</a:t>
            </a:r>
            <a:endParaRPr lang="zh-CN" altLang="en-US">
              <a:ea typeface="宋体" panose="02010600030101010101" pitchFamily="2" charset="-122"/>
            </a:endParaRPr>
          </a:p>
          <a:p>
            <a:r>
              <a:rPr lang="en-US" altLang="zh-CN">
                <a:ea typeface="宋体" panose="02010600030101010101" pitchFamily="2" charset="-122"/>
              </a:rPr>
              <a:t>CustomDataLayer</a:t>
            </a:r>
            <a:r>
              <a:rPr lang="zh-CN" altLang="en-US">
                <a:ea typeface="宋体" panose="02010600030101010101" pitchFamily="2" charset="-122"/>
              </a:rPr>
              <a:t>：某个具体属性</a:t>
            </a:r>
            <a:endParaRPr lang="zh-CN" altLang="en-US">
              <a:ea typeface="宋体" panose="0201060003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0" y="2875280"/>
            <a:ext cx="2992120" cy="226822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3011170" y="1986915"/>
            <a:ext cx="3491865" cy="315658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6522085" y="3147060"/>
            <a:ext cx="2614930" cy="18262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en-US" altLang="zh-CN"/>
              <a:t>CustomData</a:t>
            </a:r>
            <a:endParaRPr lang="en-US" altLang="zh-CN"/>
          </a:p>
        </p:txBody>
      </p:sp>
      <p:sp>
        <p:nvSpPr>
          <p:cNvPr id="3" name="文本占位符 2"/>
          <p:cNvSpPr/>
          <p:nvPr>
            <p:ph type="body" idx="1"/>
          </p:nvPr>
        </p:nvSpPr>
        <p:spPr/>
        <p:txBody>
          <a:bodyPr/>
          <a:p>
            <a:r>
              <a:rPr lang="en-US" altLang="zh-CN" sz="1400"/>
              <a:t>layers</a:t>
            </a:r>
            <a:r>
              <a:rPr lang="zh-CN" altLang="en-US" sz="1400">
                <a:ea typeface="宋体" panose="02010600030101010101" pitchFamily="2" charset="-122"/>
              </a:rPr>
              <a:t>：</a:t>
            </a:r>
            <a:r>
              <a:rPr lang="en-US" altLang="zh-CN" sz="1400">
                <a:ea typeface="宋体" panose="02010600030101010101" pitchFamily="2" charset="-122"/>
              </a:rPr>
              <a:t>CustomDataLayer</a:t>
            </a:r>
            <a:r>
              <a:rPr lang="zh-CN" altLang="en-US" sz="1400">
                <a:ea typeface="宋体" panose="02010600030101010101" pitchFamily="2" charset="-122"/>
              </a:rPr>
              <a:t>的动态数组，长度</a:t>
            </a:r>
            <a:r>
              <a:rPr lang="en-US" altLang="zh-CN" sz="1400">
                <a:ea typeface="宋体" panose="02010600030101010101" pitchFamily="2" charset="-122"/>
              </a:rPr>
              <a:t>totlayer</a:t>
            </a:r>
            <a:endParaRPr lang="en-US" altLang="zh-CN" sz="1400">
              <a:ea typeface="宋体" panose="02010600030101010101" pitchFamily="2" charset="-122"/>
            </a:endParaRPr>
          </a:p>
          <a:p>
            <a:r>
              <a:rPr lang="en-US" altLang="zh-CN" sz="1400">
                <a:ea typeface="宋体" panose="02010600030101010101" pitchFamily="2" charset="-122"/>
              </a:rPr>
              <a:t>typemap</a:t>
            </a:r>
            <a:r>
              <a:rPr lang="zh-CN" altLang="en-US" sz="1400">
                <a:ea typeface="宋体" panose="02010600030101010101" pitchFamily="2" charset="-122"/>
              </a:rPr>
              <a:t>：运行时字段，每种类型属性有几个（多少个</a:t>
            </a:r>
            <a:r>
              <a:rPr lang="en-US" altLang="zh-CN" sz="1400">
                <a:ea typeface="宋体" panose="02010600030101010101" pitchFamily="2" charset="-122"/>
              </a:rPr>
              <a:t>float</a:t>
            </a:r>
            <a:r>
              <a:rPr lang="zh-CN" altLang="en-US" sz="1400">
                <a:ea typeface="宋体" panose="02010600030101010101" pitchFamily="2" charset="-122"/>
              </a:rPr>
              <a:t>，多少</a:t>
            </a:r>
            <a:r>
              <a:rPr lang="en-US" altLang="zh-CN" sz="1400">
                <a:ea typeface="宋体" panose="02010600030101010101" pitchFamily="2" charset="-122"/>
              </a:rPr>
              <a:t>float3</a:t>
            </a:r>
            <a:r>
              <a:rPr lang="zh-CN" altLang="en-US" sz="1400">
                <a:ea typeface="宋体" panose="02010600030101010101" pitchFamily="2" charset="-122"/>
              </a:rPr>
              <a:t>等）</a:t>
            </a:r>
            <a:endParaRPr lang="zh-CN" altLang="en-US" sz="1400">
              <a:ea typeface="宋体" panose="02010600030101010101" pitchFamily="2" charset="-122"/>
            </a:endParaRPr>
          </a:p>
          <a:p>
            <a:r>
              <a:rPr lang="en-US" altLang="zh-CN" sz="1400">
                <a:ea typeface="宋体" panose="02010600030101010101" pitchFamily="2" charset="-122"/>
              </a:rPr>
              <a:t>totlayer</a:t>
            </a:r>
            <a:r>
              <a:rPr lang="zh-CN" altLang="en-US" sz="1400">
                <a:ea typeface="宋体" panose="02010600030101010101" pitchFamily="2" charset="-122"/>
              </a:rPr>
              <a:t>：</a:t>
            </a:r>
            <a:r>
              <a:rPr lang="en-US" altLang="zh-CN" sz="1400">
                <a:ea typeface="宋体" panose="02010600030101010101" pitchFamily="2" charset="-122"/>
              </a:rPr>
              <a:t>layer</a:t>
            </a:r>
            <a:r>
              <a:rPr lang="zh-CN" altLang="en-US" sz="1400">
                <a:ea typeface="宋体" panose="02010600030101010101" pitchFamily="2" charset="-122"/>
              </a:rPr>
              <a:t>总数</a:t>
            </a:r>
            <a:endParaRPr lang="zh-CN" altLang="en-US" sz="1400">
              <a:ea typeface="宋体" panose="02010600030101010101" pitchFamily="2" charset="-122"/>
            </a:endParaRPr>
          </a:p>
          <a:p>
            <a:r>
              <a:rPr lang="en-US" altLang="zh-CN" sz="1400">
                <a:ea typeface="宋体" panose="02010600030101010101" pitchFamily="2" charset="-122"/>
              </a:rPr>
              <a:t>maxlayer</a:t>
            </a:r>
            <a:r>
              <a:rPr lang="zh-CN" altLang="en-US" sz="1400">
                <a:ea typeface="宋体" panose="02010600030101010101" pitchFamily="2" charset="-122"/>
              </a:rPr>
              <a:t>：预分配的</a:t>
            </a:r>
            <a:r>
              <a:rPr lang="en-US" altLang="zh-CN" sz="1400">
                <a:ea typeface="宋体" panose="02010600030101010101" pitchFamily="2" charset="-122"/>
              </a:rPr>
              <a:t>layer</a:t>
            </a:r>
            <a:r>
              <a:rPr lang="zh-CN" altLang="en-US" sz="1400">
                <a:ea typeface="宋体" panose="02010600030101010101" pitchFamily="2" charset="-122"/>
              </a:rPr>
              <a:t>数，大于等于</a:t>
            </a:r>
            <a:r>
              <a:rPr lang="en-US" altLang="zh-CN" sz="1400">
                <a:ea typeface="宋体" panose="02010600030101010101" pitchFamily="2" charset="-122"/>
              </a:rPr>
              <a:t>totlayer</a:t>
            </a:r>
            <a:r>
              <a:rPr lang="zh-CN" altLang="en-US" sz="1400">
                <a:ea typeface="宋体" panose="02010600030101010101" pitchFamily="2" charset="-122"/>
              </a:rPr>
              <a:t>，可以理解为</a:t>
            </a:r>
            <a:r>
              <a:rPr lang="en-US" altLang="zh-CN" sz="1400">
                <a:ea typeface="宋体" panose="02010600030101010101" pitchFamily="2" charset="-122"/>
              </a:rPr>
              <a:t>std::vector</a:t>
            </a:r>
            <a:r>
              <a:rPr lang="zh-CN" altLang="en-US" sz="1400">
                <a:ea typeface="宋体" panose="02010600030101010101" pitchFamily="2" charset="-122"/>
              </a:rPr>
              <a:t>的</a:t>
            </a:r>
            <a:r>
              <a:rPr lang="en-US" altLang="zh-CN" sz="1400">
                <a:ea typeface="宋体" panose="02010600030101010101" pitchFamily="2" charset="-122"/>
              </a:rPr>
              <a:t>capacity</a:t>
            </a:r>
            <a:endParaRPr lang="en-US" altLang="zh-CN" sz="1400">
              <a:ea typeface="宋体" panose="02010600030101010101" pitchFamily="2" charset="-122"/>
            </a:endParaRPr>
          </a:p>
          <a:p>
            <a:r>
              <a:rPr lang="en-US" altLang="zh-CN" sz="1400">
                <a:ea typeface="宋体" panose="02010600030101010101" pitchFamily="2" charset="-122"/>
              </a:rPr>
              <a:t>totsize</a:t>
            </a:r>
            <a:r>
              <a:rPr lang="zh-CN" altLang="en-US" sz="1400">
                <a:ea typeface="宋体" panose="02010600030101010101" pitchFamily="2" charset="-122"/>
              </a:rPr>
              <a:t>：一个元素所有属性总字节数，配合</a:t>
            </a:r>
            <a:r>
              <a:rPr lang="en-US" altLang="zh-CN" sz="1400">
                <a:ea typeface="宋体" panose="02010600030101010101" pitchFamily="2" charset="-122"/>
              </a:rPr>
              <a:t>pool</a:t>
            </a:r>
            <a:r>
              <a:rPr lang="zh-CN" altLang="en-US" sz="1400">
                <a:ea typeface="宋体" panose="02010600030101010101" pitchFamily="2" charset="-122"/>
              </a:rPr>
              <a:t>使用</a:t>
            </a:r>
            <a:endParaRPr lang="zh-CN" altLang="en-US" sz="1400">
              <a:ea typeface="宋体" panose="02010600030101010101" pitchFamily="2" charset="-122"/>
            </a:endParaRPr>
          </a:p>
          <a:p>
            <a:r>
              <a:rPr lang="en-US" altLang="zh-CN" sz="1400">
                <a:ea typeface="宋体" panose="02010600030101010101" pitchFamily="2" charset="-122"/>
              </a:rPr>
              <a:t>pool</a:t>
            </a:r>
            <a:r>
              <a:rPr lang="zh-CN" altLang="en-US" sz="1400">
                <a:ea typeface="宋体" panose="02010600030101010101" pitchFamily="2" charset="-122"/>
              </a:rPr>
              <a:t>：</a:t>
            </a:r>
            <a:r>
              <a:rPr lang="en-US" altLang="zh-CN" sz="1400">
                <a:ea typeface="宋体" panose="02010600030101010101" pitchFamily="2" charset="-122"/>
              </a:rPr>
              <a:t>BMesh</a:t>
            </a:r>
            <a:r>
              <a:rPr lang="zh-CN" altLang="en-US" sz="1400">
                <a:ea typeface="宋体" panose="02010600030101010101" pitchFamily="2" charset="-122"/>
              </a:rPr>
              <a:t>模式下存放属性数据的内存池</a:t>
            </a:r>
            <a:endParaRPr lang="en-US" altLang="zh-CN" sz="1400">
              <a:ea typeface="宋体" panose="0201060003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3075940" y="2875280"/>
            <a:ext cx="2992120" cy="22682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en-US">
                <a:ea typeface="宋体" panose="02010600030101010101" pitchFamily="2" charset="-122"/>
              </a:rPr>
              <a:t>属性类型</a:t>
            </a:r>
            <a:endParaRPr lang="zh-CN" altLang="en-US">
              <a:ea typeface="宋体" panose="02010600030101010101" pitchFamily="2" charset="-122"/>
            </a:endParaRPr>
          </a:p>
        </p:txBody>
      </p:sp>
      <p:sp>
        <p:nvSpPr>
          <p:cNvPr id="3" name="文本占位符 2"/>
          <p:cNvSpPr/>
          <p:nvPr>
            <p:ph type="body" idx="1"/>
          </p:nvPr>
        </p:nvSpPr>
        <p:spPr/>
        <p:txBody>
          <a:bodyPr/>
          <a:p>
            <a:r>
              <a:rPr lang="en-US" altLang="zh-CN"/>
              <a:t>CustomDataLayer</a:t>
            </a:r>
            <a:r>
              <a:rPr lang="zh-CN" altLang="en-US">
                <a:ea typeface="宋体" panose="02010600030101010101" pitchFamily="2" charset="-122"/>
              </a:rPr>
              <a:t>的具体属性类型由</a:t>
            </a:r>
            <a:r>
              <a:rPr lang="en-US" altLang="zh-CN">
                <a:ea typeface="宋体" panose="02010600030101010101" pitchFamily="2" charset="-122"/>
              </a:rPr>
              <a:t>type</a:t>
            </a:r>
            <a:r>
              <a:rPr lang="zh-CN" altLang="en-US">
                <a:ea typeface="宋体" panose="02010600030101010101" pitchFamily="2" charset="-122"/>
              </a:rPr>
              <a:t>字段决定，</a:t>
            </a:r>
            <a:r>
              <a:rPr lang="en-US" altLang="zh-CN">
                <a:ea typeface="宋体" panose="02010600030101010101" pitchFamily="2" charset="-122"/>
              </a:rPr>
              <a:t>type</a:t>
            </a:r>
            <a:r>
              <a:rPr lang="zh-CN" altLang="en-US">
                <a:ea typeface="宋体" panose="02010600030101010101" pitchFamily="2" charset="-122"/>
              </a:rPr>
              <a:t>字段是</a:t>
            </a:r>
            <a:r>
              <a:rPr lang="en-US" altLang="zh-CN">
                <a:ea typeface="宋体" panose="02010600030101010101" pitchFamily="2" charset="-122"/>
              </a:rPr>
              <a:t>eCustomDataType</a:t>
            </a:r>
            <a:r>
              <a:rPr lang="zh-CN" altLang="en-US">
                <a:ea typeface="宋体" panose="02010600030101010101" pitchFamily="2" charset="-122"/>
              </a:rPr>
              <a:t>枚举之一</a:t>
            </a:r>
            <a:endParaRPr lang="zh-CN" altLang="en-US">
              <a:ea typeface="宋体" panose="0201060003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5577840" y="2202815"/>
            <a:ext cx="3018155" cy="286004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556895" y="1951990"/>
            <a:ext cx="3583305" cy="31623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en-US"/>
              <a:t>属性类型</a:t>
            </a:r>
            <a:endParaRPr lang="zh-CN" altLang="en-US"/>
          </a:p>
        </p:txBody>
      </p:sp>
      <p:sp>
        <p:nvSpPr>
          <p:cNvPr id="3" name="文本占位符 2"/>
          <p:cNvSpPr/>
          <p:nvPr>
            <p:ph type="body" idx="1"/>
          </p:nvPr>
        </p:nvSpPr>
        <p:spPr/>
        <p:txBody>
          <a:bodyPr/>
          <a:p>
            <a:r>
              <a:rPr lang="zh-CN" altLang="en-US" sz="1600">
                <a:ea typeface="宋体" panose="02010600030101010101" pitchFamily="2" charset="-122"/>
              </a:rPr>
              <a:t>每个属性类型有自己的</a:t>
            </a:r>
            <a:r>
              <a:rPr lang="en-US" altLang="zh-CN" sz="1600"/>
              <a:t>LayerTypeInfo</a:t>
            </a:r>
            <a:r>
              <a:rPr lang="zh-CN" altLang="en-US" sz="1600">
                <a:ea typeface="宋体" panose="02010600030101010101" pitchFamily="2" charset="-122"/>
              </a:rPr>
              <a:t>，记录字节数、对应结构体名、默认属性名、以及拷贝、析构、插值、设置默认值等函数指针</a:t>
            </a:r>
            <a:endParaRPr lang="zh-CN" altLang="en-US" sz="1600">
              <a:ea typeface="宋体" panose="02010600030101010101" pitchFamily="2" charset="-122"/>
            </a:endParaRPr>
          </a:p>
          <a:p>
            <a:r>
              <a:rPr lang="zh-CN" altLang="en-US" sz="1600">
                <a:ea typeface="宋体" panose="02010600030101010101" pitchFamily="2" charset="-122"/>
              </a:rPr>
              <a:t>对于拷贝、析构、插值等操作，函数指针设为空表示默认行为（</a:t>
            </a:r>
            <a:r>
              <a:rPr lang="en-US" altLang="zh-CN" sz="1600">
                <a:ea typeface="宋体" panose="02010600030101010101" pitchFamily="2" charset="-122"/>
              </a:rPr>
              <a:t>memcpy</a:t>
            </a:r>
            <a:r>
              <a:rPr lang="zh-CN" altLang="en-US" sz="1600">
                <a:ea typeface="宋体" panose="02010600030101010101" pitchFamily="2" charset="-122"/>
              </a:rPr>
              <a:t>结构体，无析构函数，不插值等）</a:t>
            </a:r>
            <a:endParaRPr lang="zh-CN" altLang="en-US" sz="1600">
              <a:ea typeface="宋体" panose="02010600030101010101" pitchFamily="2" charset="-122"/>
            </a:endParaRPr>
          </a:p>
        </p:txBody>
      </p:sp>
      <p:pic>
        <p:nvPicPr>
          <p:cNvPr id="7" name="图片 6"/>
          <p:cNvPicPr>
            <a:picLocks noChangeAspect="1"/>
          </p:cNvPicPr>
          <p:nvPr>
            <p:custDataLst>
              <p:tags r:id="rId1"/>
            </p:custDataLst>
          </p:nvPr>
        </p:nvPicPr>
        <p:blipFill>
          <a:blip r:embed="rId2"/>
          <a:stretch>
            <a:fillRect/>
          </a:stretch>
        </p:blipFill>
        <p:spPr>
          <a:xfrm>
            <a:off x="5691505" y="2366645"/>
            <a:ext cx="3429635" cy="2653030"/>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32385" y="2659380"/>
            <a:ext cx="2515235" cy="239585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2576830" y="3002915"/>
            <a:ext cx="3081655" cy="192214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COMMONDATA" val="eyJoZGlkIjoiZjM1ZTcwZWY2OTFiMGNkMDY3OTUwNTk0NWU5MWNiNDUifQ=="/>
  <p:tag name="KSO_WPP_MARK_KEY" val="ec460598-9e58-4894-a70a-e14b12ba5eaf"/>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2968</Words>
  <Application>WPS 演示</Application>
  <PresentationFormat/>
  <Paragraphs>152</Paragraphs>
  <Slides>26</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Arial</vt:lpstr>
      <vt:lpstr>宋体</vt:lpstr>
      <vt:lpstr>Wingdings</vt:lpstr>
      <vt:lpstr>Arial</vt:lpstr>
      <vt:lpstr>微软雅黑</vt:lpstr>
      <vt:lpstr>Arial Unicode MS</vt:lpstr>
      <vt:lpstr>Simple Light</vt:lpstr>
      <vt:lpstr>CustomData属性</vt:lpstr>
      <vt:lpstr>本期内容</vt:lpstr>
      <vt:lpstr>上期回顾：属性域</vt:lpstr>
      <vt:lpstr>上期回顾：Mesh拓扑结构相关属性</vt:lpstr>
      <vt:lpstr>上期回顾：Mesh拓扑属性存放位置</vt:lpstr>
      <vt:lpstr>CustomData和CustomDataLayer</vt:lpstr>
      <vt:lpstr>CustomData</vt:lpstr>
      <vt:lpstr>属性类型</vt:lpstr>
      <vt:lpstr>属性类型</vt:lpstr>
      <vt:lpstr>属性数据存放在哪？</vt:lpstr>
      <vt:lpstr>Struct of Arrays vs Array(List) of Structs</vt:lpstr>
      <vt:lpstr>联想：OpenGL VAO</vt:lpstr>
      <vt:lpstr>属性数据存放在这！</vt:lpstr>
      <vt:lpstr>如何访问数据？</vt:lpstr>
      <vt:lpstr>存储和访问逻辑分离</vt:lpstr>
      <vt:lpstr>Span和MutableSpan</vt:lpstr>
      <vt:lpstr>创建layer和分配内存</vt:lpstr>
      <vt:lpstr>销毁layer和内存</vt:lpstr>
      <vt:lpstr>同名属性替换</vt:lpstr>
      <vt:lpstr>属性插值</vt:lpstr>
      <vt:lpstr>SOA小结</vt:lpstr>
      <vt:lpstr>浅谈BMesh和数据块</vt:lpstr>
      <vt:lpstr>BMesh内存分配和访问</vt:lpstr>
      <vt:lpstr>BMesh属性小结</vt:lpstr>
      <vt:lpstr>总结</vt:lpstr>
      <vt:lpstr>Next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Blender源码解析blend文件读写</dc:title>
  <dc:creator/>
  <cp:lastModifiedBy>Admin</cp:lastModifiedBy>
  <cp:revision>1041</cp:revision>
  <dcterms:created xsi:type="dcterms:W3CDTF">2022-07-15T07:45:00Z</dcterms:created>
  <dcterms:modified xsi:type="dcterms:W3CDTF">2023-08-18T03:13:21Z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71D3E94CE42F40748E8046417CB374D0</vt:lpwstr>
  </property>
  <property fmtid="{D5CDD505-2E9C-101B-9397-08002B2CF9AE}" pid="3" name="KSOProductBuildVer">
    <vt:lpwstr>2052-12.1.0.15120</vt:lpwstr>
  </property>
</Properties>
</file>